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69" r:id="rId39"/>
    <p:sldId id="359" r:id="rId40"/>
    <p:sldId id="360" r:id="rId41"/>
    <p:sldId id="361" r:id="rId42"/>
    <p:sldId id="362" r:id="rId43"/>
    <p:sldId id="363" r:id="rId44"/>
    <p:sldId id="364" r:id="rId45"/>
    <p:sldId id="365" r:id="rId46"/>
    <p:sldId id="366" r:id="rId47"/>
    <p:sldId id="367" r:id="rId48"/>
    <p:sldId id="368"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70" r:id="rId85"/>
    <p:sldId id="371" r:id="rId86"/>
    <p:sldId id="372" r:id="rId87"/>
    <p:sldId id="351" r:id="rId88"/>
    <p:sldId id="352" r:id="rId89"/>
    <p:sldId id="353" r:id="rId90"/>
    <p:sldId id="354" r:id="rId91"/>
    <p:sldId id="355" r:id="rId92"/>
    <p:sldId id="356" r:id="rId93"/>
    <p:sldId id="357" r:id="rId94"/>
    <p:sldId id="358" r:id="rId95"/>
  </p:sldIdLst>
  <p:sldSz cx="12192000" cy="6858000"/>
  <p:notesSz cx="6858000" cy="9144000"/>
  <p:embeddedFontLst>
    <p:embeddedFont>
      <p:font typeface="Source Code Pro" panose="020B0604020202020204" charset="0"/>
      <p:regular r:id="rId97"/>
      <p:bold r:id="rId98"/>
      <p:italic r:id="rId99"/>
      <p:boldItalic r:id="rId100"/>
    </p:embeddedFont>
    <p:embeddedFont>
      <p:font typeface="Consolas" panose="020B0609020204030204" pitchFamily="49" charset="0"/>
      <p:regular r:id="rId101"/>
      <p:bold r:id="rId102"/>
      <p:italic r:id="rId103"/>
      <p:boldItalic r:id="rId104"/>
    </p:embeddedFont>
    <p:embeddedFont>
      <p:font typeface="Montserrat" panose="020B0604020202020204"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5" roundtripDataSignature="AMtx7mgKqVZwB72e/4RvErovsJHg5SW3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054FDC-374C-4FE5-BE53-D6588FE2A732}">
  <a:tblStyle styleId="{95054FDC-374C-4FE5-BE53-D6588FE2A73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7F0992-1EBF-4C87-9F23-914E36E9017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08"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13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atk.broadinstitute.org/hc/en-us/articles/9570266920219--Tool-Documentation-Index#RMSMappingQuality"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gatk.broadinstitute.org/hc/en-us/articles/9570266920219--Tool-Documentation-Index#FisherStrand" TargetMode="External"/><Relationship Id="rId5" Type="http://schemas.openxmlformats.org/officeDocument/2006/relationships/hyperlink" Target="https://gatk.broadinstitute.org/hc/en-us/articles/9570266920219--Tool-Documentation-Index#ReadPosRankSumTest" TargetMode="External"/><Relationship Id="rId4" Type="http://schemas.openxmlformats.org/officeDocument/2006/relationships/hyperlink" Target="https://gatk.broadinstitute.org/hc/en-us/articles/9570266920219--Tool-Documentation-Index#MappingQualityRankSumTest"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atkforums.broadinstitute.org/gatk/discussion/9644/unboxing-gatk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sz="1200" b="1" i="0">
                <a:solidFill>
                  <a:schemeClr val="dk1"/>
                </a:solidFill>
                <a:latin typeface="Calibri"/>
                <a:ea typeface="Calibri"/>
                <a:cs typeface="Calibri"/>
                <a:sym typeface="Calibri"/>
              </a:rPr>
              <a:t>Workflow Description Language (WDL)</a:t>
            </a:r>
            <a:r>
              <a:rPr lang="en-US" sz="1200" b="0" i="0">
                <a:solidFill>
                  <a:schemeClr val="dk1"/>
                </a:solidFill>
                <a:latin typeface="Calibri"/>
                <a:ea typeface="Calibri"/>
                <a:cs typeface="Calibri"/>
                <a:sym typeface="Calibri"/>
              </a:rPr>
              <a:t> is a way to specify data processing workflows with a human-readable and writeable syntax. WDL makes it straightforward to define complex analysis tasks, chain them together in workflows, and parallelize their execution. The language makes common patterns simple to express, while also admitting uncommon or complicated behavior; and strives to achieve portability not only across execution platforms, but also different types of users. Whether one is an analyst, a programmer, an operator of a production system, or any other sort of user, WDL should be accessible and understandable.</a:t>
            </a:r>
            <a:endParaRPr/>
          </a:p>
        </p:txBody>
      </p:sp>
      <p:sp>
        <p:nvSpPr>
          <p:cNvPr id="332" name="Google Shape;33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Nada disso esta conetado</a:t>
            </a:r>
            <a:endParaRPr/>
          </a:p>
        </p:txBody>
      </p:sp>
      <p:sp>
        <p:nvSpPr>
          <p:cNvPr id="423" name="Google Shape;42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Nada disso esta conetado</a:t>
            </a:r>
            <a:endParaRPr/>
          </a:p>
        </p:txBody>
      </p:sp>
      <p:sp>
        <p:nvSpPr>
          <p:cNvPr id="435" name="Google Shape;43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Tools de ferramentas</a:t>
            </a:r>
            <a:endParaRPr/>
          </a:p>
          <a:p>
            <a:pPr marL="0" lvl="0" indent="0" algn="l" rtl="0">
              <a:spcBef>
                <a:spcPts val="0"/>
              </a:spcBef>
              <a:spcAft>
                <a:spcPts val="0"/>
              </a:spcAft>
              <a:buNone/>
            </a:pPr>
            <a:r>
              <a:rPr lang="en-US"/>
              <a:t>Secuencia de passos estableciendo entradas e salidas e ferramentas a serem usadas.</a:t>
            </a:r>
            <a:endParaRPr/>
          </a:p>
          <a:p>
            <a:pPr marL="0" lvl="0" indent="0" algn="l" rtl="0">
              <a:spcBef>
                <a:spcPts val="0"/>
              </a:spcBef>
              <a:spcAft>
                <a:spcPts val="0"/>
              </a:spcAft>
              <a:buNone/>
            </a:pPr>
            <a:r>
              <a:rPr lang="en-US"/>
              <a:t>implementãção. (?)</a:t>
            </a: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saida sao ao menos que cumpla</a:t>
            </a:r>
            <a:endParaRPr/>
          </a:p>
        </p:txBody>
      </p:sp>
      <p:sp>
        <p:nvSpPr>
          <p:cNvPr id="596" name="Google Shape;59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842613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7" name="Google Shape;69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algoritmos de aprendizaje automático para aprender de los datos cuáles son los perfiles de anotación de las variantes buenas (verdaderos positivos) y de las malas variantes (falsos positivos) en un conjunto de datos en particular </a:t>
            </a:r>
            <a:endParaRPr/>
          </a:p>
        </p:txBody>
      </p:sp>
      <p:sp>
        <p:nvSpPr>
          <p:cNvPr id="933" name="Google Shape;933;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https://gatk.broadinstitute.org/hc/en-us/articles/360035890471-Hard-filtering-germline-short-variants</a:t>
            </a:r>
            <a:endParaRPr/>
          </a:p>
        </p:txBody>
      </p:sp>
      <p:sp>
        <p:nvSpPr>
          <p:cNvPr id="954" name="Google Shape;954;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Germeline e somatico</a:t>
            </a:r>
            <a:endParaRPr/>
          </a:p>
        </p:txBody>
      </p:sp>
      <p:sp>
        <p:nvSpPr>
          <p:cNvPr id="234" name="Google Shape;23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8" name="Google Shape;102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9" name="Google Shape;1049;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saida sao ao menos que cumpla</a:t>
            </a:r>
            <a:endParaRPr/>
          </a:p>
        </p:txBody>
      </p:sp>
      <p:sp>
        <p:nvSpPr>
          <p:cNvPr id="1050" name="Google Shape;1050;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Hard filtering evaluated 7 standard GATK filters (</a:t>
            </a:r>
            <a:endParaRPr lang="en-US" dirty="0"/>
          </a:p>
        </p:txBody>
      </p:sp>
      <p:sp>
        <p:nvSpPr>
          <p:cNvPr id="4" name="Espaço Reservado para Número de Slide 3"/>
          <p:cNvSpPr>
            <a:spLocks noGrp="1"/>
          </p:cNvSpPr>
          <p:nvPr>
            <p:ph type="sldNum" sz="quarter" idx="10"/>
          </p:nvPr>
        </p:nvSpPr>
        <p:spPr/>
        <p:txBody>
          <a:bodyPr/>
          <a:lstStyle/>
          <a:p>
            <a:fld id="{A9819506-0BC3-4CBF-B25A-6E0531F0B3B8}" type="slidenum">
              <a:rPr lang="en-US" smtClean="0"/>
              <a:t>84</a:t>
            </a:fld>
            <a:endParaRPr lang="en-US"/>
          </a:p>
        </p:txBody>
      </p:sp>
    </p:spTree>
    <p:extLst>
      <p:ext uri="{BB962C8B-B14F-4D97-AF65-F5344CB8AC3E}">
        <p14:creationId xmlns:p14="http://schemas.microsoft.com/office/powerpoint/2010/main" val="54450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u="sng" dirty="0" err="1" smtClean="0">
                <a:hlinkClick r:id="rId3"/>
              </a:rPr>
              <a:t>Qualidade</a:t>
            </a:r>
            <a:r>
              <a:rPr lang="en-US" u="sng" dirty="0" smtClean="0">
                <a:hlinkClick r:id="rId3"/>
              </a:rPr>
              <a:t> das bases</a:t>
            </a:r>
          </a:p>
          <a:p>
            <a:r>
              <a:rPr lang="en-US" u="sng" dirty="0" err="1" smtClean="0">
                <a:hlinkClick r:id="rId3"/>
              </a:rPr>
              <a:t>Cobertura</a:t>
            </a:r>
            <a:r>
              <a:rPr lang="en-US" u="sng" baseline="0" dirty="0" smtClean="0">
                <a:hlinkClick r:id="rId3"/>
              </a:rPr>
              <a:t> das bases</a:t>
            </a:r>
          </a:p>
          <a:p>
            <a:endParaRPr lang="en-US" u="sng" dirty="0" smtClean="0">
              <a:hlinkClick r:id=""/>
            </a:endParaRPr>
          </a:p>
          <a:p>
            <a:endParaRPr lang="en-US" u="sng" dirty="0" smtClean="0">
              <a:hlinkClick r:id=""/>
            </a:endParaRPr>
          </a:p>
          <a:p>
            <a:endParaRPr lang="en-US" u="sng" dirty="0" smtClean="0">
              <a:hlinkClick r:id=""/>
            </a:endParaRPr>
          </a:p>
          <a:p>
            <a:r>
              <a:rPr lang="en-US" u="sng" dirty="0" err="1" smtClean="0">
                <a:hlinkClick r:id="rId3"/>
              </a:rPr>
              <a:t>RMSMappingQuality</a:t>
            </a:r>
            <a:r>
              <a:rPr lang="en-US" u="sng" dirty="0" smtClean="0"/>
              <a:t> (</a:t>
            </a:r>
            <a:r>
              <a:rPr lang="en-US" sz="1200" b="0" i="0" kern="1200" dirty="0" smtClean="0">
                <a:solidFill>
                  <a:schemeClr val="tx1"/>
                </a:solidFill>
                <a:effectLst/>
                <a:latin typeface="+mn-lt"/>
                <a:ea typeface="+mn-ea"/>
                <a:cs typeface="+mn-cs"/>
              </a:rPr>
              <a:t>MQ):</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is the root mean square mapping quality over all the reads at the site. Instead of the average mapping quality of the site, this annotation gives the square root of the average of the squares of the mapping qualities at the site. It is meant to include the standard deviation of the mapping qualities. Including the standard deviation allows us to include the variation in the dataset. A low standard deviation means the values are all close to the mean, whereas a high standard deviation means the values are all far from the </a:t>
            </a:r>
            <a:r>
              <a:rPr lang="en-US" sz="1200" b="0" i="0" kern="1200" dirty="0" err="1" smtClean="0">
                <a:solidFill>
                  <a:schemeClr val="tx1"/>
                </a:solidFill>
                <a:effectLst/>
                <a:latin typeface="+mn-lt"/>
                <a:ea typeface="+mn-ea"/>
                <a:cs typeface="+mn-cs"/>
              </a:rPr>
              <a:t>mean.When</a:t>
            </a:r>
            <a:r>
              <a:rPr lang="en-US" sz="1200" b="0" i="0" kern="1200" dirty="0" smtClean="0">
                <a:solidFill>
                  <a:schemeClr val="tx1"/>
                </a:solidFill>
                <a:effectLst/>
                <a:latin typeface="+mn-lt"/>
                <a:ea typeface="+mn-ea"/>
                <a:cs typeface="+mn-cs"/>
              </a:rPr>
              <a:t> the mapping qualities are good at a site, the MQ will be around 60.</a:t>
            </a:r>
          </a:p>
          <a:p>
            <a:endParaRPr lang="en-US"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Esta é a qualidade do mapeamento quadrado médio da raiz em todas as leituras no site. Em vez </a:t>
            </a:r>
            <a:r>
              <a:rPr lang="pt-BR" sz="1200" b="1" i="0" kern="1200" dirty="0" smtClean="0">
                <a:solidFill>
                  <a:schemeClr val="tx1"/>
                </a:solidFill>
                <a:effectLst/>
                <a:latin typeface="+mn-lt"/>
                <a:ea typeface="+mn-ea"/>
                <a:cs typeface="+mn-cs"/>
              </a:rPr>
              <a:t>da qualidade média de mapeamento do local</a:t>
            </a:r>
            <a:r>
              <a:rPr lang="pt-BR" sz="1200" b="0" i="0" kern="1200" dirty="0" smtClean="0">
                <a:solidFill>
                  <a:schemeClr val="tx1"/>
                </a:solidFill>
                <a:effectLst/>
                <a:latin typeface="+mn-lt"/>
                <a:ea typeface="+mn-ea"/>
                <a:cs typeface="+mn-cs"/>
              </a:rPr>
              <a:t>, essa anotação fornece a raiz quadrada da média dos quadrados das qualidades de mapeamento do local. Destina-se a incluir o desvio padrão das qualidades de mapeamento. Incluir o desvio padrão nos permite incluir a variação no conjunto de dados. Um desvio padrão baixo significa que os valores estão todos próximos da média, enquanto um desvio padrão alto significa que os valores estão todos longe da média. Quando as qualidades de mapeamento são boas em um local, o MQ será em torno de 60.</a:t>
            </a:r>
          </a:p>
          <a:p>
            <a:endParaRPr lang="pt-BR" sz="1200" b="0" i="0" kern="1200" dirty="0" smtClean="0">
              <a:solidFill>
                <a:schemeClr val="tx1"/>
              </a:solidFill>
              <a:effectLst/>
              <a:latin typeface="+mn-lt"/>
              <a:ea typeface="+mn-ea"/>
              <a:cs typeface="+mn-cs"/>
            </a:endParaRPr>
          </a:p>
          <a:p>
            <a:r>
              <a:rPr lang="en-US" u="sng" dirty="0" err="1" smtClean="0">
                <a:hlinkClick r:id="rId4"/>
              </a:rPr>
              <a:t>MappingQualityRankSumTest</a:t>
            </a:r>
            <a:r>
              <a:rPr lang="en-US" u="sng" dirty="0" smtClean="0"/>
              <a:t> (</a:t>
            </a:r>
            <a:r>
              <a:rPr lang="en-US" dirty="0" err="1" smtClean="0"/>
              <a:t>MQRank</a:t>
            </a:r>
            <a:r>
              <a:rPr lang="en-US" dirty="0" smtClean="0"/>
              <a:t>-Sum</a:t>
            </a:r>
            <a:r>
              <a:rPr lang="en-US" u="sng" dirty="0" smtClean="0"/>
              <a:t>): </a:t>
            </a:r>
            <a:endParaRPr lang="pt-B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 the u-based z-approximation from the Rank Sum Test for mapping qualities. It compares the mapping qualities of the reads supporting the reference allele and the alternate allele. A positive value means the mapping qualities of the reads supporting the alternate allele are higher than those supporting the reference allele; a negative value indicates the mapping qualities of the reference allele are higher than those supporting the alternate allele. A value close to zero is best and indicates little difference between the mapping qualities.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Esta é a aproximação z baseada em u do teste de soma de classificação para qualidades de mapeamento. Ele compara as qualidades de mapeamento das leituras que suportam o alelo de referência e o alelo alternativo. Um valor positivo significa que as qualidades de mapeamento das leituras que suportam o alelo alternativo são maiores do que aquelas que suportam o alelo de referência; um valor negativo indica que as qualidades de mapeamento do alelo de referência são maiores do que aquelas que suportam o alelo alternativo. Um valor próximo de zero é o melhor e indica pouca diferença entre as qualidades de mapeamento.</a:t>
            </a:r>
          </a:p>
          <a:p>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err="1" smtClean="0">
                <a:solidFill>
                  <a:schemeClr val="tx1"/>
                </a:solidFill>
                <a:effectLst/>
                <a:latin typeface="+mn-lt"/>
                <a:ea typeface="+mn-ea"/>
                <a:cs typeface="+mn-cs"/>
                <a:hlinkClick r:id="rId5"/>
              </a:rPr>
              <a:t>ReadPosRankSumTest</a:t>
            </a:r>
            <a:r>
              <a:rPr lang="en-US" sz="1200" b="0" i="0" u="sng" kern="1200" dirty="0" smtClean="0">
                <a:solidFill>
                  <a:schemeClr val="tx1"/>
                </a:solidFill>
                <a:effectLst/>
                <a:latin typeface="+mn-lt"/>
                <a:ea typeface="+mn-ea"/>
                <a:cs typeface="+mn-cs"/>
                <a:hlinkClick r:id="rId5"/>
              </a:rPr>
              <a:t> </a:t>
            </a:r>
            <a:r>
              <a:rPr lang="en-US" sz="1200" b="0" i="0" u="none" kern="1200" dirty="0" smtClean="0">
                <a:solidFill>
                  <a:schemeClr val="tx1"/>
                </a:solidFill>
                <a:effectLst/>
                <a:latin typeface="+mn-lt"/>
                <a:ea typeface="+mn-ea"/>
                <a:cs typeface="+mn-cs"/>
              </a:rPr>
              <a:t>(</a:t>
            </a:r>
            <a:r>
              <a:rPr lang="en-US" sz="1200" b="0" i="0" u="sng" kern="1200" dirty="0" err="1" smtClean="0">
                <a:solidFill>
                  <a:schemeClr val="tx1"/>
                </a:solidFill>
                <a:effectLst/>
                <a:latin typeface="+mn-lt"/>
                <a:ea typeface="+mn-ea"/>
                <a:cs typeface="+mn-cs"/>
                <a:hlinkClick r:id="rId5"/>
              </a:rPr>
              <a:t>ReadPosRankSum</a:t>
            </a:r>
            <a:r>
              <a:rPr lang="en-US" sz="1200" b="0" i="0" u="none"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last annotation we will look at is </a:t>
            </a:r>
            <a:r>
              <a:rPr lang="en-US" sz="1200" b="0" i="0" kern="1200" dirty="0" err="1" smtClean="0">
                <a:solidFill>
                  <a:schemeClr val="tx1"/>
                </a:solidFill>
                <a:effectLst/>
                <a:latin typeface="+mn-lt"/>
                <a:ea typeface="+mn-ea"/>
                <a:cs typeface="+mn-cs"/>
              </a:rPr>
              <a:t>ReadPosRankSum</a:t>
            </a:r>
            <a:r>
              <a:rPr lang="en-US" sz="1200" b="0" i="0" kern="1200" dirty="0" smtClean="0">
                <a:solidFill>
                  <a:schemeClr val="tx1"/>
                </a:solidFill>
                <a:effectLst/>
                <a:latin typeface="+mn-lt"/>
                <a:ea typeface="+mn-ea"/>
                <a:cs typeface="+mn-cs"/>
              </a:rPr>
              <a:t>. This is the u-based z-approximation from the Rank Sum Test for site position within reads. It compares whether the positions of the reference and alternate alleles are different within the reads. Seeing an allele only near the ends of reads is indicative of error, because that is where sequencers tend to make the most errors. A negative value indicates that the alternate allele is found at the ends of reads more often than the reference allele; a positive value indicates that the reference allele is found at the ends of reads more often than the alternate allele. A value close to zero is best because it indicates there is little difference between the positions of the reference and alternate alleles in the reads.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última anotação que veremos é </a:t>
            </a:r>
            <a:r>
              <a:rPr lang="pt-BR" sz="1200" b="0" i="0" kern="1200" dirty="0" err="1" smtClean="0">
                <a:solidFill>
                  <a:schemeClr val="tx1"/>
                </a:solidFill>
                <a:effectLst/>
                <a:latin typeface="+mn-lt"/>
                <a:ea typeface="+mn-ea"/>
                <a:cs typeface="+mn-cs"/>
              </a:rPr>
              <a:t>ReadPosRankSum</a:t>
            </a:r>
            <a:r>
              <a:rPr lang="pt-BR" sz="1200" b="0" i="0" kern="1200" dirty="0" smtClean="0">
                <a:solidFill>
                  <a:schemeClr val="tx1"/>
                </a:solidFill>
                <a:effectLst/>
                <a:latin typeface="+mn-lt"/>
                <a:ea typeface="+mn-ea"/>
                <a:cs typeface="+mn-cs"/>
              </a:rPr>
              <a:t>. Esta é a aproximação z baseada em u do teste de soma de classificação </a:t>
            </a:r>
            <a:r>
              <a:rPr lang="pt-BR" sz="1200" b="1" i="0" kern="1200" dirty="0" smtClean="0">
                <a:solidFill>
                  <a:schemeClr val="tx1"/>
                </a:solidFill>
                <a:effectLst/>
                <a:latin typeface="+mn-lt"/>
                <a:ea typeface="+mn-ea"/>
                <a:cs typeface="+mn-cs"/>
              </a:rPr>
              <a:t>para a posição do site nas leituras</a:t>
            </a:r>
            <a:r>
              <a:rPr lang="pt-BR" sz="1200" b="0" i="0" kern="1200" dirty="0" smtClean="0">
                <a:solidFill>
                  <a:schemeClr val="tx1"/>
                </a:solidFill>
                <a:effectLst/>
                <a:latin typeface="+mn-lt"/>
                <a:ea typeface="+mn-ea"/>
                <a:cs typeface="+mn-cs"/>
              </a:rPr>
              <a:t>. Ele compara se as posições dos alelos de referência e alternativo são diferentes nas leituras. Ver um alelo apenas próximo ao final das leituras é indicativo de erro, porque é onde os sequenciadores tendem a cometer mais erros. Um valor negativo indica que o alelo alternativo é encontrado no final das leituras com mais frequência do que o alelo de referência; um valor positivo indica que o alelo de referência é encontrado no final das leituras com mais frequência do que o alelo alternativo. Um valor próximo de zero é melhor porque indica que há pouca diferença entre as posições dos alelos de referência e alternativos nas leituras.</a:t>
            </a:r>
          </a:p>
          <a:p>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err="1" smtClean="0">
                <a:solidFill>
                  <a:schemeClr val="tx1"/>
                </a:solidFill>
                <a:effectLst/>
                <a:latin typeface="+mn-lt"/>
                <a:ea typeface="+mn-ea"/>
                <a:cs typeface="+mn-cs"/>
                <a:hlinkClick r:id="rId6"/>
              </a:rPr>
              <a:t>FisherStrand</a:t>
            </a:r>
            <a:r>
              <a:rPr lang="en-US" sz="1200" b="0" i="0" u="sng" kern="1200" dirty="0" smtClean="0">
                <a:solidFill>
                  <a:schemeClr val="tx1"/>
                </a:solidFill>
                <a:effectLst/>
                <a:latin typeface="+mn-lt"/>
                <a:ea typeface="+mn-ea"/>
                <a:cs typeface="+mn-cs"/>
              </a:rPr>
              <a:t> (FS):</a:t>
            </a:r>
            <a:r>
              <a:rPr lang="pt-BR"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is the </a:t>
            </a:r>
            <a:r>
              <a:rPr lang="en-US" sz="1200" b="0" i="0" kern="1200" dirty="0" err="1" smtClean="0">
                <a:solidFill>
                  <a:schemeClr val="tx1"/>
                </a:solidFill>
                <a:effectLst/>
                <a:latin typeface="+mn-lt"/>
                <a:ea typeface="+mn-ea"/>
                <a:cs typeface="+mn-cs"/>
              </a:rPr>
              <a:t>Phred</a:t>
            </a:r>
            <a:r>
              <a:rPr lang="en-US" sz="1200" b="0" i="0" kern="1200" dirty="0" smtClean="0">
                <a:solidFill>
                  <a:schemeClr val="tx1"/>
                </a:solidFill>
                <a:effectLst/>
                <a:latin typeface="+mn-lt"/>
                <a:ea typeface="+mn-ea"/>
                <a:cs typeface="+mn-cs"/>
              </a:rPr>
              <a:t>-scaled probability that there is strand bias at the site. Strand Bias tells us whether the alternate allele was seen more or less often on the forward or reverse strand than the reference allele. When there little to no strand bias at the site, the FS value will be close to 0.</a:t>
            </a:r>
          </a:p>
          <a:p>
            <a:endParaRPr lang="es-ES"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FS: Esta é a probabilidade em escala de </a:t>
            </a:r>
            <a:r>
              <a:rPr lang="pt-BR" sz="1200" b="0" i="0" kern="1200" dirty="0" err="1" smtClean="0">
                <a:solidFill>
                  <a:schemeClr val="tx1"/>
                </a:solidFill>
                <a:effectLst/>
                <a:latin typeface="+mn-lt"/>
                <a:ea typeface="+mn-ea"/>
                <a:cs typeface="+mn-cs"/>
              </a:rPr>
              <a:t>Phred</a:t>
            </a:r>
            <a:r>
              <a:rPr lang="pt-BR" sz="1200" b="0" i="0" kern="1200" dirty="0" smtClean="0">
                <a:solidFill>
                  <a:schemeClr val="tx1"/>
                </a:solidFill>
                <a:effectLst/>
                <a:latin typeface="+mn-lt"/>
                <a:ea typeface="+mn-ea"/>
                <a:cs typeface="+mn-cs"/>
              </a:rPr>
              <a:t> de que há tendência de fita no local. </a:t>
            </a:r>
            <a:r>
              <a:rPr lang="pt-BR" sz="1200" b="1" i="0" kern="1200" dirty="0" err="1" smtClean="0">
                <a:solidFill>
                  <a:schemeClr val="tx1"/>
                </a:solidFill>
                <a:effectLst/>
                <a:latin typeface="+mn-lt"/>
                <a:ea typeface="+mn-ea"/>
                <a:cs typeface="+mn-cs"/>
              </a:rPr>
              <a:t>Strand</a:t>
            </a:r>
            <a:r>
              <a:rPr lang="pt-BR" sz="1200" b="1" i="0" kern="1200" dirty="0" smtClean="0">
                <a:solidFill>
                  <a:schemeClr val="tx1"/>
                </a:solidFill>
                <a:effectLst/>
                <a:latin typeface="+mn-lt"/>
                <a:ea typeface="+mn-ea"/>
                <a:cs typeface="+mn-cs"/>
              </a:rPr>
              <a:t> Bias nos diz se o alelo alternativo foi visto com mais ou menos frequência na fita direta ou reversa do que o alelo de referência</a:t>
            </a:r>
            <a:r>
              <a:rPr lang="pt-BR" sz="1200" b="0" i="0" kern="1200" dirty="0" smtClean="0">
                <a:solidFill>
                  <a:schemeClr val="tx1"/>
                </a:solidFill>
                <a:effectLst/>
                <a:latin typeface="+mn-lt"/>
                <a:ea typeface="+mn-ea"/>
                <a:cs typeface="+mn-cs"/>
              </a:rPr>
              <a:t>. Quando houver pouca ou nenhuma polarização de fita no local, o valor de FS será próximo de 0.</a:t>
            </a:r>
            <a:endParaRPr lang="en-US" dirty="0" smtClean="0"/>
          </a:p>
          <a:p>
            <a:endParaRPr lang="pt-BR" sz="1200" b="0" i="0" kern="1200" dirty="0" smtClean="0">
              <a:solidFill>
                <a:schemeClr val="tx1"/>
              </a:solidFill>
              <a:effectLst/>
              <a:latin typeface="+mn-lt"/>
              <a:ea typeface="+mn-ea"/>
              <a:cs typeface="+mn-cs"/>
            </a:endParaRPr>
          </a:p>
          <a:p>
            <a:endParaRPr lang="en-US" dirty="0"/>
          </a:p>
        </p:txBody>
      </p:sp>
      <p:sp>
        <p:nvSpPr>
          <p:cNvPr id="4" name="Espaço Reservado para Número de Slide 3"/>
          <p:cNvSpPr>
            <a:spLocks noGrp="1"/>
          </p:cNvSpPr>
          <p:nvPr>
            <p:ph type="sldNum" sz="quarter" idx="10"/>
          </p:nvPr>
        </p:nvSpPr>
        <p:spPr/>
        <p:txBody>
          <a:bodyPr/>
          <a:lstStyle/>
          <a:p>
            <a:fld id="{A9819506-0BC3-4CBF-B25A-6E0531F0B3B8}" type="slidenum">
              <a:rPr lang="en-US" smtClean="0"/>
              <a:t>85</a:t>
            </a:fld>
            <a:endParaRPr lang="en-US"/>
          </a:p>
        </p:txBody>
      </p:sp>
    </p:spTree>
    <p:extLst>
      <p:ext uri="{BB962C8B-B14F-4D97-AF65-F5344CB8AC3E}">
        <p14:creationId xmlns:p14="http://schemas.microsoft.com/office/powerpoint/2010/main" val="41342582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A9819506-0BC3-4CBF-B25A-6E0531F0B3B8}" type="slidenum">
              <a:rPr lang="en-US" smtClean="0"/>
              <a:t>86</a:t>
            </a:fld>
            <a:endParaRPr lang="en-US"/>
          </a:p>
        </p:txBody>
      </p:sp>
    </p:spTree>
    <p:extLst>
      <p:ext uri="{BB962C8B-B14F-4D97-AF65-F5344CB8AC3E}">
        <p14:creationId xmlns:p14="http://schemas.microsoft.com/office/powerpoint/2010/main" val="40353531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1" name="Google Shape;1081;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https://gatkforums.broadinstitute.org/gatk/discussion/9644/unboxing-gatk4</a:t>
            </a:r>
            <a:endParaRPr/>
          </a:p>
        </p:txBody>
      </p:sp>
      <p:sp>
        <p:nvSpPr>
          <p:cNvPr id="296" name="Google Shape;29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0" name="Google Shape;110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9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0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9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9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9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0"/>
          <p:cNvSpPr>
            <a:spLocks noGrp="1"/>
          </p:cNvSpPr>
          <p:nvPr>
            <p:ph type="pic" idx="2"/>
          </p:nvPr>
        </p:nvSpPr>
        <p:spPr>
          <a:xfrm>
            <a:off x="5183188" y="987425"/>
            <a:ext cx="6172200" cy="4873625"/>
          </a:xfrm>
          <a:prstGeom prst="rect">
            <a:avLst/>
          </a:prstGeom>
          <a:noFill/>
          <a:ln>
            <a:noFill/>
          </a:ln>
        </p:spPr>
      </p:sp>
      <p:sp>
        <p:nvSpPr>
          <p:cNvPr id="68" name="Google Shape;68;p10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wdl/wdl/blob/main/versions/1.0/SPEC.md#arrayarraystring-read_tsvstringfil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gatk-workflows/gatk4-data-process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hub.com/gatk-workflows/gatk4-somatic-snvs-indels" TargetMode="External"/><Relationship Id="rId4" Type="http://schemas.openxmlformats.org/officeDocument/2006/relationships/hyperlink" Target="https://github.com/gatk-workflows/gatk4-germline-snps-inde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atk-workflows/gatk4-data-process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github.com/gatk-workflows/gatk4-somatic-snvs-indels" TargetMode="External"/><Relationship Id="rId4" Type="http://schemas.openxmlformats.org/officeDocument/2006/relationships/hyperlink" Target="https://github.com/gatk-workflows/gatk4-germline-snps-ind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github.com/BioBD/PIPEMB-WDL/tree/main/src_local_image"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PIPEMB-WDL_INCA_PESQ_WORKSHOP_videos/Part1_INCA_17082021.mp4" TargetMode="External"/><Relationship Id="rId7" Type="http://schemas.openxmlformats.org/officeDocument/2006/relationships/hyperlink" Target="PIPEMB-WDL_INCA_PESQ_WORKSHOP_videos/Part4_INCA.mp4"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PIPEMB-WDL_INCA_PESQ_WORKSHOP_videos/Part3_INCA.mp4" TargetMode="External"/><Relationship Id="rId5" Type="http://schemas.openxmlformats.org/officeDocument/2006/relationships/hyperlink" Target="PIPEMB-WDL_INCA_PESQ_WORKSHOP_videos/Part2_INCA.mp4" TargetMode="External"/><Relationship Id="rId4" Type="http://schemas.openxmlformats.org/officeDocument/2006/relationships/hyperlink" Target="PIPEMB-WDL_INCA_PESQ_17082021_videos/Part1_INCA_17082021.mp4"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atk.broadinstitute.org/hc/en-us/articles/360035890471-Hard-filtering-germline-short-variant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atk.broadinstitute.org/hc/en-us/articles/360035890471-Hard-filtering-germline-short-variant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gatk.broadinstitute.org/hc/en-us/articles/360035531612-Variant-Quality-Score-Recalibration-VQSR-" TargetMode="External"/><Relationship Id="rId4" Type="http://schemas.openxmlformats.org/officeDocument/2006/relationships/hyperlink" Target="https://gatk.broadinstitute.org/hc/en-us/articles/360035531112--How-to-Filter-variants-either-with-VQSR-or-by-hard-filtering"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atk.broadinstitute.org/hc/en-us/community/posts/360073082912-What-is-the-correct-step-VQSR-and-CNNScoreVariant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gatk.broadinstitute.org/hc/en-us/articles/360035890551-Allele-specific-annotation-and-filtering-of-germline-short-variants" TargetMode="External"/><Relationship Id="rId4" Type="http://schemas.openxmlformats.org/officeDocument/2006/relationships/hyperlink" Target="https://core.ac.uk/download/pdf/323064116.pdf"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broadinstitute/gatk/tree/master/scripts"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github.com/broadinstitute/gatk/tree/master/scripts/cnn_variant_wd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cromwell.readthedocs.io/en/stable/RuntimeAttributes/#continueonreturncod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gatk.broadinstitute.org/hc/en-us/community/posts/360056456092-FilterVariantTranches-User-error"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atk.broadinstitute.org/hc/en-us/articles/360035890471-Hard-filtering-germline-short-variants" TargetMode="External"/><Relationship Id="rId7" Type="http://schemas.openxmlformats.org/officeDocument/2006/relationships/hyperlink" Target="https://gatk.broadinstitute.org/hc/en-us/articles/360037499012"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sites.google.com/a/broadinstitute.org/legacy-gatk-forum-discussions/methods-and-algorithms/6925-understanding-and-adapting-the-generic-hard-filtering-recommendations" TargetMode="External"/><Relationship Id="rId5" Type="http://schemas.openxmlformats.org/officeDocument/2006/relationships/hyperlink" Target="https://gatk.broadinstitute.org/hc/en-us/articles/360035890471" TargetMode="External"/><Relationship Id="rId4" Type="http://schemas.openxmlformats.org/officeDocument/2006/relationships/hyperlink" Target="https://gatk.broadinstitute.org/hc/en-us/articles/360035531112--How-to-Filter-variants-either-with-VQSR-or-by-hard-filterin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4.xml.rels><?xml version="1.0" encoding="UTF-8" standalone="yes"?>
<Relationships xmlns="http://schemas.openxmlformats.org/package/2006/relationships"><Relationship Id="rId3" Type="http://schemas.openxmlformats.org/officeDocument/2006/relationships/hyperlink" Target="https://gatk.broadinstitute.org/hc/en-us/articles/9570266920219--Tool-Documentation-Index#ReadPosRankSumTest"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gatk.broadinstitute.org/hc/en-us/articles/9570266920219--Tool-Documentation-Index#FisherStrand" TargetMode="External"/><Relationship Id="rId5" Type="http://schemas.openxmlformats.org/officeDocument/2006/relationships/hyperlink" Target="https://gatk.broadinstitute.org/hc/en-us/articles/9570266920219--Tool-Documentation-Index#MappingQualityRankSumTest" TargetMode="External"/><Relationship Id="rId4" Type="http://schemas.openxmlformats.org/officeDocument/2006/relationships/hyperlink" Target="https://gatk.broadinstitute.org/hc/en-us/articles/9570266920219--Tool-Documentation-Index#RMSMappingQualit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gatk.broadinstitute.org/hc/en-us/articles/360035890471-Hard-filtering-germline-short-variant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atk.broadinstitute.org/hc/en-us/articles/9570266920219--Tool-Documentation-Index#FisherStrand"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hyperlink" Target="https://www.broadinstitute.org/gatk/guide/tooldocs/org_broadinstitute_gatk_tools_walkers_annotator_QualByDepth.php" TargetMode="Externa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hyperlink" Target="https://gatk.broadinstitute.org/hc/en-us/articles/4405443524763--Tool-Documentation-Index#FisherStrand"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atk.broadinstitute.org/hc/en-us/articles/4405443524763--Tool-Documentation-Index#StrandOddsRatio"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atk.broadinstitute.org/hc/en-us/articles/4405443524763--Tool-Documentation-Index#RMSMappingQualit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atk.broadinstitute.org/hc/en-us/articles/4405443524763--Tool-Documentation-Index#MappingQualityRankSumTest"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gatk.broadinstitute.org/hc/en-us/articles/360036856831-FilterMutectCalls#--autosomal-coverage"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
          <p:cNvSpPr txBox="1">
            <a:spLocks noGrp="1"/>
          </p:cNvSpPr>
          <p:nvPr>
            <p:ph type="ctrTitle"/>
          </p:nvPr>
        </p:nvSpPr>
        <p:spPr>
          <a:xfrm>
            <a:off x="1524000" y="677090"/>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PIPEMB, an integrated workflow for a short genomic variant discovery</a:t>
            </a:r>
            <a:endParaRPr/>
          </a:p>
        </p:txBody>
      </p:sp>
      <p:sp>
        <p:nvSpPr>
          <p:cNvPr id="164" name="Google Shape;164;p1"/>
          <p:cNvSpPr txBox="1">
            <a:spLocks noGrp="1"/>
          </p:cNvSpPr>
          <p:nvPr>
            <p:ph type="subTitle" idx="1"/>
          </p:nvPr>
        </p:nvSpPr>
        <p:spPr>
          <a:xfrm>
            <a:off x="1524000" y="3339644"/>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LBBC – INCA</a:t>
            </a:r>
            <a:endParaRPr dirty="0"/>
          </a:p>
          <a:p>
            <a:pPr marL="0" lvl="0" indent="0" algn="ctr" rtl="0">
              <a:lnSpc>
                <a:spcPct val="90000"/>
              </a:lnSpc>
              <a:spcBef>
                <a:spcPts val="1000"/>
              </a:spcBef>
              <a:spcAft>
                <a:spcPts val="0"/>
              </a:spcAft>
              <a:buClr>
                <a:schemeClr val="dk1"/>
              </a:buClr>
              <a:buSzPts val="2400"/>
              <a:buNone/>
            </a:pPr>
            <a:r>
              <a:rPr lang="en-US" dirty="0"/>
              <a:t>Rio de Janeiro</a:t>
            </a:r>
            <a:endParaRPr dirty="0"/>
          </a:p>
          <a:p>
            <a:pPr marL="0" lvl="0" indent="0" algn="ctr" rtl="0">
              <a:lnSpc>
                <a:spcPct val="90000"/>
              </a:lnSpc>
              <a:spcBef>
                <a:spcPts val="1000"/>
              </a:spcBef>
              <a:spcAft>
                <a:spcPts val="0"/>
              </a:spcAft>
              <a:buClr>
                <a:schemeClr val="dk1"/>
              </a:buClr>
              <a:buSzPts val="2400"/>
              <a:buNone/>
            </a:pPr>
            <a:r>
              <a:rPr lang="en-US" dirty="0" smtClean="0"/>
              <a:t>2023</a:t>
            </a:r>
            <a:endParaRPr dirty="0"/>
          </a:p>
          <a:p>
            <a:pPr marL="0" lvl="0" indent="0" algn="ctr" rtl="0">
              <a:lnSpc>
                <a:spcPct val="90000"/>
              </a:lnSpc>
              <a:spcBef>
                <a:spcPts val="1000"/>
              </a:spcBef>
              <a:spcAft>
                <a:spcPts val="0"/>
              </a:spcAft>
              <a:buClr>
                <a:schemeClr val="dk1"/>
              </a:buClr>
              <a:buSzPts val="2400"/>
              <a:buNone/>
            </a:pPr>
            <a:endParaRPr dirty="0"/>
          </a:p>
        </p:txBody>
      </p:sp>
      <p:sp>
        <p:nvSpPr>
          <p:cNvPr id="165" name="Google Shape;165;p1"/>
          <p:cNvSpPr txBox="1"/>
          <p:nvPr/>
        </p:nvSpPr>
        <p:spPr>
          <a:xfrm>
            <a:off x="2631882" y="5120581"/>
            <a:ext cx="358603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Elvismary Molina de Armas (Ema) Prof. Sérgio Lifschitz </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PUC-RIO</a:t>
            </a:r>
            <a:endParaRPr/>
          </a:p>
        </p:txBody>
      </p:sp>
      <p:sp>
        <p:nvSpPr>
          <p:cNvPr id="166" name="Google Shape;166;p1"/>
          <p:cNvSpPr txBox="1"/>
          <p:nvPr/>
        </p:nvSpPr>
        <p:spPr>
          <a:xfrm>
            <a:off x="5669280" y="5128473"/>
            <a:ext cx="358603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Mariana Boroni</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Nicole Scherer</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INCA</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3" name="Google Shape;31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4" name="Google Shape;314;p10" descr="image"/>
          <p:cNvPicPr preferRelativeResize="0"/>
          <p:nvPr/>
        </p:nvPicPr>
        <p:blipFill rotWithShape="1">
          <a:blip r:embed="rId3">
            <a:alphaModFix/>
          </a:blip>
          <a:srcRect/>
          <a:stretch/>
        </p:blipFill>
        <p:spPr>
          <a:xfrm>
            <a:off x="0" y="365125"/>
            <a:ext cx="12192000" cy="671195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Main motivation</a:t>
            </a:r>
            <a:endParaRPr/>
          </a:p>
        </p:txBody>
      </p:sp>
      <p:sp>
        <p:nvSpPr>
          <p:cNvPr id="320" name="Google Shape;320;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How to?</a:t>
            </a:r>
            <a:endParaRPr/>
          </a:p>
        </p:txBody>
      </p:sp>
      <p:pic>
        <p:nvPicPr>
          <p:cNvPr id="321" name="Google Shape;321;p11"/>
          <p:cNvPicPr preferRelativeResize="0"/>
          <p:nvPr/>
        </p:nvPicPr>
        <p:blipFill rotWithShape="1">
          <a:blip r:embed="rId3">
            <a:alphaModFix/>
          </a:blip>
          <a:srcRect/>
          <a:stretch/>
        </p:blipFill>
        <p:spPr>
          <a:xfrm>
            <a:off x="751865" y="2606467"/>
            <a:ext cx="3630939" cy="1842441"/>
          </a:xfrm>
          <a:prstGeom prst="rect">
            <a:avLst/>
          </a:prstGeom>
          <a:noFill/>
          <a:ln>
            <a:noFill/>
          </a:ln>
        </p:spPr>
      </p:pic>
      <p:sp>
        <p:nvSpPr>
          <p:cNvPr id="322" name="Google Shape;322;p11"/>
          <p:cNvSpPr txBox="1"/>
          <p:nvPr/>
        </p:nvSpPr>
        <p:spPr>
          <a:xfrm>
            <a:off x="8195800" y="1960562"/>
            <a:ext cx="3854154"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Be able to take advantage of the improvements in GATK 4.</a:t>
            </a:r>
            <a:endParaRPr/>
          </a:p>
          <a:p>
            <a:pPr marL="228600" marR="0" lvl="0" indent="-228600" algn="l" rtl="0">
              <a:lnSpc>
                <a:spcPct val="90000"/>
              </a:lnSpc>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 Reproducible (provenance)</a:t>
            </a:r>
            <a:endParaRPr/>
          </a:p>
          <a:p>
            <a:pPr marL="228600" marR="0" lvl="0" indent="-228600" algn="l" rtl="0">
              <a:lnSpc>
                <a:spcPct val="90000"/>
              </a:lnSpc>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Allow flexibility to adapt to new changes (new versions, new recommendations)</a:t>
            </a:r>
            <a:endParaRPr/>
          </a:p>
          <a:p>
            <a:pPr marL="685800" marR="0" lvl="1" indent="-228600" algn="l" rtl="0">
              <a:lnSpc>
                <a:spcPct val="90000"/>
              </a:lnSpc>
              <a:spcBef>
                <a:spcPts val="5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Easy to change tools</a:t>
            </a:r>
            <a:endParaRPr/>
          </a:p>
          <a:p>
            <a:pPr marL="685800" marR="0" lvl="1" indent="-228600" algn="l" rtl="0">
              <a:lnSpc>
                <a:spcPct val="90000"/>
              </a:lnSpc>
              <a:spcBef>
                <a:spcPts val="5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Easy to maintenance</a:t>
            </a:r>
            <a:endParaRPr sz="14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Easy to scale</a:t>
            </a:r>
            <a:endParaRPr sz="1400" b="0" i="0" u="none" strike="noStrike" cap="none">
              <a:solidFill>
                <a:schemeClr val="dk1"/>
              </a:solidFill>
              <a:latin typeface="Calibri"/>
              <a:ea typeface="Calibri"/>
              <a:cs typeface="Calibri"/>
              <a:sym typeface="Calibri"/>
            </a:endParaRPr>
          </a:p>
          <a:p>
            <a:pPr marL="457200" marR="0" lvl="1" indent="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323" name="Google Shape;323;p11" descr="Image result for scientific workflow manager system"/>
          <p:cNvPicPr preferRelativeResize="0"/>
          <p:nvPr/>
        </p:nvPicPr>
        <p:blipFill rotWithShape="1">
          <a:blip r:embed="rId4">
            <a:alphaModFix/>
          </a:blip>
          <a:srcRect l="7832" r="11860"/>
          <a:stretch/>
        </p:blipFill>
        <p:spPr>
          <a:xfrm>
            <a:off x="5213839" y="2667101"/>
            <a:ext cx="2697555" cy="1889426"/>
          </a:xfrm>
          <a:prstGeom prst="rect">
            <a:avLst/>
          </a:prstGeom>
          <a:noFill/>
          <a:ln>
            <a:noFill/>
          </a:ln>
          <a:effectLst>
            <a:outerShdw blurRad="292100" dist="139700" dir="2700000" algn="tl" rotWithShape="0">
              <a:srgbClr val="333333">
                <a:alpha val="64705"/>
              </a:srgbClr>
            </a:outerShdw>
          </a:effectLst>
        </p:spPr>
      </p:pic>
      <p:pic>
        <p:nvPicPr>
          <p:cNvPr id="324" name="Google Shape;324;p11" descr="Broad Institute releases open-source GATK4 software for genome analysis,  optimized for speed and scalability | Broad Institute"/>
          <p:cNvPicPr preferRelativeResize="0"/>
          <p:nvPr/>
        </p:nvPicPr>
        <p:blipFill rotWithShape="1">
          <a:blip r:embed="rId5">
            <a:alphaModFix/>
          </a:blip>
          <a:srcRect t="22742" b="22144"/>
          <a:stretch/>
        </p:blipFill>
        <p:spPr>
          <a:xfrm>
            <a:off x="6081549" y="4789149"/>
            <a:ext cx="962134" cy="395653"/>
          </a:xfrm>
          <a:prstGeom prst="rect">
            <a:avLst/>
          </a:prstGeom>
          <a:noFill/>
          <a:ln>
            <a:noFill/>
          </a:ln>
        </p:spPr>
      </p:pic>
      <p:sp>
        <p:nvSpPr>
          <p:cNvPr id="325" name="Google Shape;325;p11"/>
          <p:cNvSpPr/>
          <p:nvPr/>
        </p:nvSpPr>
        <p:spPr>
          <a:xfrm>
            <a:off x="2032022" y="4860418"/>
            <a:ext cx="991835" cy="369291"/>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GATK </a:t>
            </a:r>
            <a:r>
              <a:rPr lang="en-US" sz="1800" dirty="0" smtClean="0">
                <a:solidFill>
                  <a:schemeClr val="dk1"/>
                </a:solidFill>
                <a:latin typeface="Calibri"/>
                <a:ea typeface="Calibri"/>
                <a:cs typeface="Calibri"/>
                <a:sym typeface="Calibri"/>
              </a:rPr>
              <a:t>3</a:t>
            </a:r>
            <a:endParaRPr sz="1800" dirty="0">
              <a:solidFill>
                <a:schemeClr val="dk1"/>
              </a:solidFill>
              <a:latin typeface="Calibri"/>
              <a:ea typeface="Calibri"/>
              <a:cs typeface="Calibri"/>
              <a:sym typeface="Calibri"/>
            </a:endParaRPr>
          </a:p>
        </p:txBody>
      </p:sp>
      <p:sp>
        <p:nvSpPr>
          <p:cNvPr id="326" name="Google Shape;326;p11"/>
          <p:cNvSpPr/>
          <p:nvPr/>
        </p:nvSpPr>
        <p:spPr>
          <a:xfrm>
            <a:off x="3745523" y="2178878"/>
            <a:ext cx="1600200" cy="353286"/>
          </a:xfrm>
          <a:prstGeom prst="curvedDownArrow">
            <a:avLst>
              <a:gd name="adj1" fmla="val 25000"/>
              <a:gd name="adj2" fmla="val 50000"/>
              <a:gd name="adj3" fmla="val 25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1"/>
          <p:cNvSpPr txBox="1"/>
          <p:nvPr/>
        </p:nvSpPr>
        <p:spPr>
          <a:xfrm>
            <a:off x="1497065" y="5417897"/>
            <a:ext cx="2114550"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Tools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Best Practices</a:t>
            </a:r>
            <a:endParaRPr sz="1800">
              <a:solidFill>
                <a:schemeClr val="dk1"/>
              </a:solidFill>
              <a:latin typeface="Calibri"/>
              <a:ea typeface="Calibri"/>
              <a:cs typeface="Calibri"/>
              <a:sym typeface="Calibri"/>
            </a:endParaRPr>
          </a:p>
        </p:txBody>
      </p:sp>
      <p:sp>
        <p:nvSpPr>
          <p:cNvPr id="328" name="Google Shape;328;p11"/>
          <p:cNvSpPr txBox="1"/>
          <p:nvPr/>
        </p:nvSpPr>
        <p:spPr>
          <a:xfrm>
            <a:off x="5244948" y="5452975"/>
            <a:ext cx="6623202" cy="92333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Tools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Best Practices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Execution infrastructure + Workflow description languague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2"/>
          <p:cNvSpPr txBox="1">
            <a:spLocks noGrp="1"/>
          </p:cNvSpPr>
          <p:nvPr>
            <p:ph type="title"/>
          </p:nvPr>
        </p:nvSpPr>
        <p:spPr>
          <a:xfrm>
            <a:off x="605928" y="37266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Workflow Description Language (WDL)</a:t>
            </a:r>
            <a:endParaRPr/>
          </a:p>
        </p:txBody>
      </p:sp>
      <p:sp>
        <p:nvSpPr>
          <p:cNvPr id="335" name="Google Shape;335;p12"/>
          <p:cNvSpPr txBox="1"/>
          <p:nvPr/>
        </p:nvSpPr>
        <p:spPr>
          <a:xfrm>
            <a:off x="605928" y="1266938"/>
            <a:ext cx="980589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https://github.com/openwdl/wdl/blob/main/versions/1.0/SPEC.md#arrayarraystring-read_tsvstringfile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12"/>
          <p:cNvSpPr/>
          <p:nvPr/>
        </p:nvSpPr>
        <p:spPr>
          <a:xfrm>
            <a:off x="5474466" y="1784794"/>
            <a:ext cx="6096000"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task hello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input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String pattern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File in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command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egrep '${pattern}' '${in}'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runtime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"broadinstitute/my_image"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output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Array[String] matches = read_lines(stdout())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37" name="Google Shape;337;p12"/>
          <p:cNvSpPr/>
          <p:nvPr/>
        </p:nvSpPr>
        <p:spPr>
          <a:xfrm>
            <a:off x="951122" y="1590104"/>
            <a:ext cx="6096000"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workflow wf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input{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call hello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input:….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call task1</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input:....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output{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Array[String] wf_out = hello. matches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38" name="Google Shape;338;p12"/>
          <p:cNvSpPr/>
          <p:nvPr/>
        </p:nvSpPr>
        <p:spPr>
          <a:xfrm>
            <a:off x="605928" y="2815084"/>
            <a:ext cx="1090670" cy="22033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if:</a:t>
            </a:r>
            <a:endParaRPr sz="1800">
              <a:solidFill>
                <a:schemeClr val="lt1"/>
              </a:solidFill>
              <a:latin typeface="Calibri"/>
              <a:ea typeface="Calibri"/>
              <a:cs typeface="Calibri"/>
              <a:sym typeface="Calibri"/>
            </a:endParaRPr>
          </a:p>
        </p:txBody>
      </p:sp>
      <p:sp>
        <p:nvSpPr>
          <p:cNvPr id="339" name="Google Shape;339;p12"/>
          <p:cNvSpPr/>
          <p:nvPr/>
        </p:nvSpPr>
        <p:spPr>
          <a:xfrm>
            <a:off x="605928" y="4152276"/>
            <a:ext cx="1090670" cy="22033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scatter:</a:t>
            </a: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Cromwell + WDL</a:t>
            </a:r>
            <a:endParaRPr/>
          </a:p>
        </p:txBody>
      </p:sp>
      <p:sp>
        <p:nvSpPr>
          <p:cNvPr id="345" name="Google Shape;345;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46" name="Google Shape;346;p13" descr="https://drive.google.com/uc?id=1b31hJff7sOSxWIROL3ece2DFpx7wr15_"/>
          <p:cNvPicPr preferRelativeResize="0"/>
          <p:nvPr/>
        </p:nvPicPr>
        <p:blipFill rotWithShape="1">
          <a:blip r:embed="rId3">
            <a:alphaModFix/>
          </a:blip>
          <a:srcRect/>
          <a:stretch/>
        </p:blipFill>
        <p:spPr>
          <a:xfrm>
            <a:off x="714374" y="1562322"/>
            <a:ext cx="10639425" cy="4682109"/>
          </a:xfrm>
          <a:prstGeom prst="rect">
            <a:avLst/>
          </a:prstGeom>
          <a:noFill/>
          <a:ln>
            <a:noFill/>
          </a:ln>
        </p:spPr>
      </p:pic>
      <p:sp>
        <p:nvSpPr>
          <p:cNvPr id="347" name="Google Shape;347;p13"/>
          <p:cNvSpPr/>
          <p:nvPr/>
        </p:nvSpPr>
        <p:spPr>
          <a:xfrm>
            <a:off x="857250" y="6311900"/>
            <a:ext cx="10763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https://gatk.broadinstitute.org/hc/en-us/articles/360035889771-Pipelining-GATK-with-WDL-and-Cromwell</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Summary</a:t>
            </a:r>
            <a:endParaRPr/>
          </a:p>
        </p:txBody>
      </p:sp>
      <p:sp>
        <p:nvSpPr>
          <p:cNvPr id="353" name="Google Shape;35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dirty="0"/>
              <a:t>Motivation:</a:t>
            </a:r>
            <a:endParaRPr dirty="0"/>
          </a:p>
          <a:p>
            <a:pPr marL="685800" lvl="1" indent="-228600" algn="l" rtl="0">
              <a:lnSpc>
                <a:spcPct val="90000"/>
              </a:lnSpc>
              <a:spcBef>
                <a:spcPts val="500"/>
              </a:spcBef>
              <a:spcAft>
                <a:spcPts val="0"/>
              </a:spcAft>
              <a:buClr>
                <a:schemeClr val="dk1"/>
              </a:buClr>
              <a:buSzPct val="100000"/>
              <a:buChar char="•"/>
            </a:pPr>
            <a:r>
              <a:rPr lang="en-US" dirty="0"/>
              <a:t>Variant calling workflow. PIPEMB</a:t>
            </a:r>
            <a:endParaRPr dirty="0"/>
          </a:p>
          <a:p>
            <a:pPr marL="685800" lvl="1" indent="-228600" algn="l" rtl="0">
              <a:lnSpc>
                <a:spcPct val="90000"/>
              </a:lnSpc>
              <a:spcBef>
                <a:spcPts val="500"/>
              </a:spcBef>
              <a:spcAft>
                <a:spcPts val="0"/>
              </a:spcAft>
              <a:buClr>
                <a:schemeClr val="dk1"/>
              </a:buClr>
              <a:buSzPct val="100000"/>
              <a:buChar char="•"/>
            </a:pPr>
            <a:r>
              <a:rPr lang="en-US" dirty="0"/>
              <a:t>GATK:  Best Practices, GATK and Picard, workflows</a:t>
            </a:r>
            <a:endParaRPr dirty="0"/>
          </a:p>
          <a:p>
            <a:pPr marL="685800" lvl="1" indent="-228600" algn="l" rtl="0">
              <a:lnSpc>
                <a:spcPct val="90000"/>
              </a:lnSpc>
              <a:spcBef>
                <a:spcPts val="500"/>
              </a:spcBef>
              <a:spcAft>
                <a:spcPts val="0"/>
              </a:spcAft>
              <a:buClr>
                <a:schemeClr val="dk1"/>
              </a:buClr>
              <a:buSzPct val="100000"/>
              <a:buChar char="•"/>
            </a:pPr>
            <a:r>
              <a:rPr lang="en-US" dirty="0"/>
              <a:t>WDL + Cromwell</a:t>
            </a:r>
            <a:endParaRPr dirty="0"/>
          </a:p>
          <a:p>
            <a:pPr marL="228600" lvl="0" indent="-228600" algn="l" rtl="0">
              <a:lnSpc>
                <a:spcPct val="90000"/>
              </a:lnSpc>
              <a:spcBef>
                <a:spcPts val="1000"/>
              </a:spcBef>
              <a:spcAft>
                <a:spcPts val="0"/>
              </a:spcAft>
              <a:buClr>
                <a:schemeClr val="dk1"/>
              </a:buClr>
              <a:buSzPct val="100000"/>
              <a:buChar char="•"/>
            </a:pPr>
            <a:r>
              <a:rPr lang="en-US" b="1" dirty="0"/>
              <a:t>PIPEMB-WDL workflow. Construction process.</a:t>
            </a:r>
            <a:endParaRPr b="1" dirty="0"/>
          </a:p>
          <a:p>
            <a:pPr marL="685800" lvl="1" indent="-228600" algn="l" rtl="0">
              <a:lnSpc>
                <a:spcPct val="90000"/>
              </a:lnSpc>
              <a:spcBef>
                <a:spcPts val="500"/>
              </a:spcBef>
              <a:spcAft>
                <a:spcPts val="0"/>
              </a:spcAft>
              <a:buClr>
                <a:schemeClr val="dk1"/>
              </a:buClr>
              <a:buSzPct val="100000"/>
              <a:buChar char="•"/>
            </a:pPr>
            <a:r>
              <a:rPr lang="en-US" dirty="0"/>
              <a:t>WDL coding</a:t>
            </a:r>
            <a:endParaRPr dirty="0"/>
          </a:p>
          <a:p>
            <a:pPr marL="685800" lvl="1" indent="-228600" algn="l" rtl="0">
              <a:lnSpc>
                <a:spcPct val="90000"/>
              </a:lnSpc>
              <a:spcBef>
                <a:spcPts val="500"/>
              </a:spcBef>
              <a:spcAft>
                <a:spcPts val="0"/>
              </a:spcAft>
              <a:buClr>
                <a:schemeClr val="dk1"/>
              </a:buClr>
              <a:buSzPct val="100000"/>
              <a:buChar char="•"/>
            </a:pPr>
            <a:r>
              <a:rPr lang="en-US" dirty="0"/>
              <a:t>Installation  </a:t>
            </a:r>
            <a:endParaRPr dirty="0"/>
          </a:p>
          <a:p>
            <a:pPr marL="685800" lvl="1" indent="-228600" algn="l" rtl="0">
              <a:lnSpc>
                <a:spcPct val="90000"/>
              </a:lnSpc>
              <a:spcBef>
                <a:spcPts val="500"/>
              </a:spcBef>
              <a:spcAft>
                <a:spcPts val="0"/>
              </a:spcAft>
              <a:buClr>
                <a:schemeClr val="dk1"/>
              </a:buClr>
              <a:buSzPct val="100000"/>
              <a:buChar char="•"/>
            </a:pPr>
            <a:r>
              <a:rPr lang="en-US" dirty="0"/>
              <a:t>Infrastructure points</a:t>
            </a:r>
            <a:endParaRPr dirty="0"/>
          </a:p>
          <a:p>
            <a:pPr marL="228600" lvl="0" indent="-228600" algn="l" rtl="0">
              <a:lnSpc>
                <a:spcPct val="90000"/>
              </a:lnSpc>
              <a:spcBef>
                <a:spcPts val="1000"/>
              </a:spcBef>
              <a:spcAft>
                <a:spcPts val="0"/>
              </a:spcAft>
              <a:buClr>
                <a:schemeClr val="dk1"/>
              </a:buClr>
              <a:buSzPct val="100000"/>
              <a:buChar char="•"/>
            </a:pPr>
            <a:r>
              <a:rPr lang="en-US" dirty="0"/>
              <a:t>Execution:</a:t>
            </a:r>
            <a:endParaRPr dirty="0"/>
          </a:p>
          <a:p>
            <a:pPr marL="685800" lvl="1" indent="-228600" algn="l" rtl="0">
              <a:lnSpc>
                <a:spcPct val="90000"/>
              </a:lnSpc>
              <a:spcBef>
                <a:spcPts val="500"/>
              </a:spcBef>
              <a:spcAft>
                <a:spcPts val="0"/>
              </a:spcAft>
              <a:buClr>
                <a:schemeClr val="dk1"/>
              </a:buClr>
              <a:buSzPct val="100000"/>
              <a:buChar char="•"/>
            </a:pPr>
            <a:r>
              <a:rPr lang="en-US" dirty="0"/>
              <a:t>Input sequence files</a:t>
            </a:r>
            <a:endParaRPr dirty="0"/>
          </a:p>
          <a:p>
            <a:pPr marL="685800" lvl="1" indent="-228600" algn="l" rtl="0">
              <a:lnSpc>
                <a:spcPct val="90000"/>
              </a:lnSpc>
              <a:spcBef>
                <a:spcPts val="500"/>
              </a:spcBef>
              <a:spcAft>
                <a:spcPts val="0"/>
              </a:spcAft>
              <a:buClr>
                <a:schemeClr val="dk1"/>
              </a:buClr>
              <a:buSzPct val="100000"/>
              <a:buChar char="•"/>
            </a:pPr>
            <a:r>
              <a:rPr lang="en-US" dirty="0"/>
              <a:t>JSON file. Common options</a:t>
            </a:r>
            <a:endParaRPr dirty="0"/>
          </a:p>
          <a:p>
            <a:pPr marL="685800" lvl="1" indent="-228600" algn="l" rtl="0">
              <a:lnSpc>
                <a:spcPct val="90000"/>
              </a:lnSpc>
              <a:spcBef>
                <a:spcPts val="500"/>
              </a:spcBef>
              <a:spcAft>
                <a:spcPts val="0"/>
              </a:spcAft>
              <a:buClr>
                <a:schemeClr val="dk1"/>
              </a:buClr>
              <a:buSzPct val="100000"/>
              <a:buChar char="•"/>
            </a:pPr>
            <a:r>
              <a:rPr lang="en-US" dirty="0" err="1"/>
              <a:t>Slurm</a:t>
            </a:r>
            <a:r>
              <a:rPr lang="en-US" dirty="0"/>
              <a:t> script (command execution)</a:t>
            </a:r>
            <a:endParaRPr dirty="0"/>
          </a:p>
          <a:p>
            <a:pPr marL="685800" lvl="1" indent="-228600" algn="l" rtl="0">
              <a:lnSpc>
                <a:spcPct val="90000"/>
              </a:lnSpc>
              <a:spcBef>
                <a:spcPts val="500"/>
              </a:spcBef>
              <a:spcAft>
                <a:spcPts val="0"/>
              </a:spcAft>
              <a:buClr>
                <a:schemeClr val="dk1"/>
              </a:buClr>
              <a:buSzPct val="100000"/>
              <a:buChar char="•"/>
            </a:pPr>
            <a:r>
              <a:rPr lang="en-US" dirty="0"/>
              <a:t>Execution time, output log (when you know that everything was successful)</a:t>
            </a:r>
            <a:endParaRPr dirty="0"/>
          </a:p>
          <a:p>
            <a:pPr marL="685800" lvl="1" indent="-228600" algn="l" rtl="0">
              <a:lnSpc>
                <a:spcPct val="90000"/>
              </a:lnSpc>
              <a:spcBef>
                <a:spcPts val="500"/>
              </a:spcBef>
              <a:spcAft>
                <a:spcPts val="0"/>
              </a:spcAft>
              <a:buClr>
                <a:schemeClr val="dk1"/>
              </a:buClr>
              <a:buSzPct val="100000"/>
              <a:buChar char="•"/>
            </a:pPr>
            <a:r>
              <a:rPr lang="en-US" dirty="0"/>
              <a:t>Output directory</a:t>
            </a:r>
            <a:endParaRPr dirty="0"/>
          </a:p>
          <a:p>
            <a:pPr marL="228600" lvl="0" indent="-90804" algn="l" rtl="0">
              <a:lnSpc>
                <a:spcPct val="90000"/>
              </a:lnSpc>
              <a:spcBef>
                <a:spcPts val="1000"/>
              </a:spcBef>
              <a:spcAft>
                <a:spcPts val="0"/>
              </a:spcAft>
              <a:buClr>
                <a:schemeClr val="dk1"/>
              </a:buClr>
              <a:buSzPct val="100000"/>
              <a:buNone/>
            </a:pPr>
            <a:endParaRPr dirty="0"/>
          </a:p>
          <a:p>
            <a:pPr marL="228600" lvl="0" indent="-90804" algn="l" rtl="0">
              <a:lnSpc>
                <a:spcPct val="90000"/>
              </a:lnSpc>
              <a:spcBef>
                <a:spcPts val="1000"/>
              </a:spcBef>
              <a:spcAft>
                <a:spcPts val="0"/>
              </a:spcAft>
              <a:buClr>
                <a:schemeClr val="dk1"/>
              </a:buClr>
              <a:buSzPct val="100000"/>
              <a:buNone/>
            </a:pPr>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 workflow main conceptual model</a:t>
            </a:r>
            <a:endParaRPr/>
          </a:p>
        </p:txBody>
      </p:sp>
      <p:pic>
        <p:nvPicPr>
          <p:cNvPr id="359" name="Google Shape;359;p15"/>
          <p:cNvPicPr preferRelativeResize="0">
            <a:picLocks noGrp="1"/>
          </p:cNvPicPr>
          <p:nvPr>
            <p:ph type="body" idx="1"/>
          </p:nvPr>
        </p:nvPicPr>
        <p:blipFill rotWithShape="1">
          <a:blip r:embed="rId3">
            <a:alphaModFix/>
          </a:blip>
          <a:srcRect/>
          <a:stretch/>
        </p:blipFill>
        <p:spPr>
          <a:xfrm>
            <a:off x="1324611" y="1946061"/>
            <a:ext cx="9293962" cy="3791743"/>
          </a:xfrm>
          <a:prstGeom prst="rect">
            <a:avLst/>
          </a:prstGeom>
          <a:noFill/>
          <a:ln>
            <a:noFill/>
          </a:ln>
        </p:spPr>
      </p:pic>
      <p:sp>
        <p:nvSpPr>
          <p:cNvPr id="360" name="Google Shape;360;p15"/>
          <p:cNvSpPr/>
          <p:nvPr/>
        </p:nvSpPr>
        <p:spPr>
          <a:xfrm>
            <a:off x="897924" y="1690689"/>
            <a:ext cx="2100649"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5"/>
          <p:cNvSpPr/>
          <p:nvPr/>
        </p:nvSpPr>
        <p:spPr>
          <a:xfrm>
            <a:off x="3167449" y="1690689"/>
            <a:ext cx="4996248"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5"/>
          <p:cNvSpPr/>
          <p:nvPr/>
        </p:nvSpPr>
        <p:spPr>
          <a:xfrm>
            <a:off x="8425628" y="1690689"/>
            <a:ext cx="2619632"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5"/>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
        <p:nvSpPr>
          <p:cNvPr id="364" name="Google Shape;364;p15"/>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365" name="Google Shape;365;p15"/>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
        <p:nvSpPr>
          <p:cNvPr id="366" name="Google Shape;366;p15"/>
          <p:cNvSpPr/>
          <p:nvPr/>
        </p:nvSpPr>
        <p:spPr>
          <a:xfrm>
            <a:off x="6095999" y="1946061"/>
            <a:ext cx="4598489" cy="797139"/>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5"/>
          <p:cNvSpPr/>
          <p:nvPr/>
        </p:nvSpPr>
        <p:spPr>
          <a:xfrm>
            <a:off x="1166785" y="3768641"/>
            <a:ext cx="1492440" cy="797139"/>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Main steps for Germline Single-Sample Data</a:t>
            </a:r>
            <a:endParaRPr/>
          </a:p>
        </p:txBody>
      </p:sp>
      <p:sp>
        <p:nvSpPr>
          <p:cNvPr id="373" name="Google Shape;37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74" name="Google Shape;374;p16" descr="https://drive.google.com/uc?id=1ObOiptwTQu4Jxo2qcMOqoK_vZ2rXbHo9"/>
          <p:cNvPicPr preferRelativeResize="0"/>
          <p:nvPr/>
        </p:nvPicPr>
        <p:blipFill rotWithShape="1">
          <a:blip r:embed="rId3">
            <a:alphaModFix/>
          </a:blip>
          <a:srcRect/>
          <a:stretch/>
        </p:blipFill>
        <p:spPr>
          <a:xfrm>
            <a:off x="838200" y="1372096"/>
            <a:ext cx="9639300" cy="5006749"/>
          </a:xfrm>
          <a:prstGeom prst="rect">
            <a:avLst/>
          </a:prstGeom>
          <a:noFill/>
          <a:ln>
            <a:noFill/>
          </a:ln>
        </p:spPr>
      </p:pic>
      <p:sp>
        <p:nvSpPr>
          <p:cNvPr id="375" name="Google Shape;375;p16"/>
          <p:cNvSpPr/>
          <p:nvPr/>
        </p:nvSpPr>
        <p:spPr>
          <a:xfrm>
            <a:off x="838200" y="6311900"/>
            <a:ext cx="1160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https://gatk.broadinstitute.org/hc/en-us/articles/360035535932-Germline-short-variant-discovery-SNPs-Indels-</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7"/>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 workflow main conceptual model</a:t>
            </a:r>
            <a:endParaRPr/>
          </a:p>
        </p:txBody>
      </p:sp>
      <p:pic>
        <p:nvPicPr>
          <p:cNvPr id="381" name="Google Shape;381;p17"/>
          <p:cNvPicPr preferRelativeResize="0">
            <a:picLocks noGrp="1"/>
          </p:cNvPicPr>
          <p:nvPr>
            <p:ph type="body" idx="1"/>
          </p:nvPr>
        </p:nvPicPr>
        <p:blipFill rotWithShape="1">
          <a:blip r:embed="rId3">
            <a:alphaModFix/>
          </a:blip>
          <a:srcRect/>
          <a:stretch/>
        </p:blipFill>
        <p:spPr>
          <a:xfrm>
            <a:off x="1324611" y="1946061"/>
            <a:ext cx="9293962" cy="3791743"/>
          </a:xfrm>
          <a:prstGeom prst="rect">
            <a:avLst/>
          </a:prstGeom>
          <a:noFill/>
          <a:ln>
            <a:noFill/>
          </a:ln>
        </p:spPr>
      </p:pic>
      <p:sp>
        <p:nvSpPr>
          <p:cNvPr id="382" name="Google Shape;382;p17"/>
          <p:cNvSpPr/>
          <p:nvPr/>
        </p:nvSpPr>
        <p:spPr>
          <a:xfrm>
            <a:off x="897924" y="1690689"/>
            <a:ext cx="2100649"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17"/>
          <p:cNvSpPr/>
          <p:nvPr/>
        </p:nvSpPr>
        <p:spPr>
          <a:xfrm>
            <a:off x="3167449" y="1690689"/>
            <a:ext cx="4996248"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7"/>
          <p:cNvSpPr/>
          <p:nvPr/>
        </p:nvSpPr>
        <p:spPr>
          <a:xfrm>
            <a:off x="8425628" y="1690689"/>
            <a:ext cx="2619632"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7"/>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
        <p:nvSpPr>
          <p:cNvPr id="386" name="Google Shape;386;p17"/>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387" name="Google Shape;387;p17"/>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
        <p:nvSpPr>
          <p:cNvPr id="388" name="Google Shape;388;p17"/>
          <p:cNvSpPr/>
          <p:nvPr/>
        </p:nvSpPr>
        <p:spPr>
          <a:xfrm>
            <a:off x="6095999" y="3631986"/>
            <a:ext cx="4598489" cy="797139"/>
          </a:xfrm>
          <a:prstGeom prst="rect">
            <a:avLst/>
          </a:prstGeom>
          <a:solidFill>
            <a:schemeClr val="accent6">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17"/>
          <p:cNvSpPr/>
          <p:nvPr/>
        </p:nvSpPr>
        <p:spPr>
          <a:xfrm>
            <a:off x="1126015" y="3756394"/>
            <a:ext cx="1614747" cy="797139"/>
          </a:xfrm>
          <a:prstGeom prst="rect">
            <a:avLst/>
          </a:prstGeom>
          <a:solidFill>
            <a:schemeClr val="accent6">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Main steps for Germline Cohort Data</a:t>
            </a:r>
            <a:endParaRPr/>
          </a:p>
        </p:txBody>
      </p:sp>
      <p:sp>
        <p:nvSpPr>
          <p:cNvPr id="395" name="Google Shape;395;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96" name="Google Shape;396;p18" descr="https://drive.google.com/uc?id=1HKtzOeobgOVjCXEUE0-5378ocBz6Age7"/>
          <p:cNvPicPr preferRelativeResize="0"/>
          <p:nvPr/>
        </p:nvPicPr>
        <p:blipFill rotWithShape="1">
          <a:blip r:embed="rId3">
            <a:alphaModFix/>
          </a:blip>
          <a:srcRect/>
          <a:stretch/>
        </p:blipFill>
        <p:spPr>
          <a:xfrm>
            <a:off x="838200" y="1675735"/>
            <a:ext cx="9838750" cy="4501228"/>
          </a:xfrm>
          <a:prstGeom prst="rect">
            <a:avLst/>
          </a:prstGeom>
          <a:noFill/>
          <a:ln>
            <a:noFill/>
          </a:ln>
        </p:spPr>
      </p:pic>
      <p:sp>
        <p:nvSpPr>
          <p:cNvPr id="397" name="Google Shape;397;p18"/>
          <p:cNvSpPr/>
          <p:nvPr/>
        </p:nvSpPr>
        <p:spPr>
          <a:xfrm>
            <a:off x="838200" y="6311900"/>
            <a:ext cx="1160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https://gatk.broadinstitute.org/hc/en-us/articles/360035535932-Germline-short-variant-discovery-SNPs-Indels-</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9"/>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 workflow main conceptual model</a:t>
            </a:r>
            <a:endParaRPr/>
          </a:p>
        </p:txBody>
      </p:sp>
      <p:pic>
        <p:nvPicPr>
          <p:cNvPr id="403" name="Google Shape;403;p19"/>
          <p:cNvPicPr preferRelativeResize="0">
            <a:picLocks noGrp="1"/>
          </p:cNvPicPr>
          <p:nvPr>
            <p:ph type="body" idx="1"/>
          </p:nvPr>
        </p:nvPicPr>
        <p:blipFill rotWithShape="1">
          <a:blip r:embed="rId3">
            <a:alphaModFix/>
          </a:blip>
          <a:srcRect/>
          <a:stretch/>
        </p:blipFill>
        <p:spPr>
          <a:xfrm>
            <a:off x="1324611" y="1946061"/>
            <a:ext cx="9293962" cy="3791743"/>
          </a:xfrm>
          <a:prstGeom prst="rect">
            <a:avLst/>
          </a:prstGeom>
          <a:noFill/>
          <a:ln>
            <a:noFill/>
          </a:ln>
        </p:spPr>
      </p:pic>
      <p:sp>
        <p:nvSpPr>
          <p:cNvPr id="404" name="Google Shape;404;p19"/>
          <p:cNvSpPr/>
          <p:nvPr/>
        </p:nvSpPr>
        <p:spPr>
          <a:xfrm>
            <a:off x="897924" y="1690689"/>
            <a:ext cx="2100649"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9"/>
          <p:cNvSpPr/>
          <p:nvPr/>
        </p:nvSpPr>
        <p:spPr>
          <a:xfrm>
            <a:off x="3167449" y="1690689"/>
            <a:ext cx="4996248"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9"/>
          <p:cNvSpPr/>
          <p:nvPr/>
        </p:nvSpPr>
        <p:spPr>
          <a:xfrm>
            <a:off x="8425628" y="1690689"/>
            <a:ext cx="2619632"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9"/>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
        <p:nvSpPr>
          <p:cNvPr id="408" name="Google Shape;408;p19"/>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409" name="Google Shape;409;p19"/>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
        <p:nvSpPr>
          <p:cNvPr id="410" name="Google Shape;410;p19"/>
          <p:cNvSpPr/>
          <p:nvPr/>
        </p:nvSpPr>
        <p:spPr>
          <a:xfrm>
            <a:off x="3805805" y="4963073"/>
            <a:ext cx="6888684" cy="797139"/>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Summary</a:t>
            </a:r>
            <a:endParaRPr/>
          </a:p>
        </p:txBody>
      </p:sp>
      <p:sp>
        <p:nvSpPr>
          <p:cNvPr id="172" name="Google Shape;172;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b="1" dirty="0"/>
              <a:t>Motivation:</a:t>
            </a:r>
            <a:endParaRPr dirty="0"/>
          </a:p>
          <a:p>
            <a:pPr marL="685800" lvl="1" indent="-228600" algn="l" rtl="0">
              <a:lnSpc>
                <a:spcPct val="90000"/>
              </a:lnSpc>
              <a:spcBef>
                <a:spcPts val="500"/>
              </a:spcBef>
              <a:spcAft>
                <a:spcPts val="0"/>
              </a:spcAft>
              <a:buClr>
                <a:schemeClr val="dk1"/>
              </a:buClr>
              <a:buSzPct val="100000"/>
              <a:buChar char="•"/>
            </a:pPr>
            <a:r>
              <a:rPr lang="en-US" dirty="0"/>
              <a:t>Variant calling workflow. PIPEMB</a:t>
            </a:r>
            <a:endParaRPr dirty="0"/>
          </a:p>
          <a:p>
            <a:pPr marL="685800" lvl="1" indent="-228600" algn="l" rtl="0">
              <a:lnSpc>
                <a:spcPct val="90000"/>
              </a:lnSpc>
              <a:spcBef>
                <a:spcPts val="500"/>
              </a:spcBef>
              <a:spcAft>
                <a:spcPts val="0"/>
              </a:spcAft>
              <a:buClr>
                <a:schemeClr val="dk1"/>
              </a:buClr>
              <a:buSzPct val="100000"/>
              <a:buChar char="•"/>
            </a:pPr>
            <a:r>
              <a:rPr lang="en-US" dirty="0"/>
              <a:t>GATK:  Best Practices, GATK and Picard, workflows</a:t>
            </a:r>
            <a:endParaRPr dirty="0"/>
          </a:p>
          <a:p>
            <a:pPr marL="685800" lvl="1" indent="-228600" algn="l" rtl="0">
              <a:lnSpc>
                <a:spcPct val="90000"/>
              </a:lnSpc>
              <a:spcBef>
                <a:spcPts val="500"/>
              </a:spcBef>
              <a:spcAft>
                <a:spcPts val="0"/>
              </a:spcAft>
              <a:buClr>
                <a:schemeClr val="dk1"/>
              </a:buClr>
              <a:buSzPct val="100000"/>
              <a:buChar char="•"/>
            </a:pPr>
            <a:r>
              <a:rPr lang="en-US" dirty="0"/>
              <a:t>WDL + Cromwell</a:t>
            </a:r>
            <a:endParaRPr dirty="0"/>
          </a:p>
          <a:p>
            <a:pPr marL="228600" lvl="0" indent="-228600" algn="l" rtl="0">
              <a:lnSpc>
                <a:spcPct val="90000"/>
              </a:lnSpc>
              <a:spcBef>
                <a:spcPts val="1000"/>
              </a:spcBef>
              <a:spcAft>
                <a:spcPts val="0"/>
              </a:spcAft>
              <a:buClr>
                <a:schemeClr val="dk1"/>
              </a:buClr>
              <a:buSzPct val="100000"/>
              <a:buChar char="•"/>
            </a:pPr>
            <a:r>
              <a:rPr lang="en-US" dirty="0"/>
              <a:t>PIPEMB-WDL workflow. Construction process:</a:t>
            </a:r>
            <a:endParaRPr dirty="0"/>
          </a:p>
          <a:p>
            <a:pPr marL="685800" lvl="1" indent="-228600" algn="l" rtl="0">
              <a:lnSpc>
                <a:spcPct val="90000"/>
              </a:lnSpc>
              <a:spcBef>
                <a:spcPts val="500"/>
              </a:spcBef>
              <a:spcAft>
                <a:spcPts val="0"/>
              </a:spcAft>
              <a:buClr>
                <a:schemeClr val="dk1"/>
              </a:buClr>
              <a:buSzPct val="100000"/>
              <a:buChar char="•"/>
            </a:pPr>
            <a:r>
              <a:rPr lang="en-US" dirty="0"/>
              <a:t>WDL coding</a:t>
            </a:r>
            <a:endParaRPr dirty="0"/>
          </a:p>
          <a:p>
            <a:pPr marL="685800" lvl="1" indent="-228600" algn="l" rtl="0">
              <a:lnSpc>
                <a:spcPct val="90000"/>
              </a:lnSpc>
              <a:spcBef>
                <a:spcPts val="500"/>
              </a:spcBef>
              <a:spcAft>
                <a:spcPts val="0"/>
              </a:spcAft>
              <a:buClr>
                <a:schemeClr val="dk1"/>
              </a:buClr>
              <a:buSzPct val="100000"/>
              <a:buChar char="•"/>
            </a:pPr>
            <a:r>
              <a:rPr lang="en-US" dirty="0"/>
              <a:t>Installation  </a:t>
            </a:r>
            <a:endParaRPr dirty="0"/>
          </a:p>
          <a:p>
            <a:pPr marL="685800" lvl="1" indent="-228600" algn="l" rtl="0">
              <a:lnSpc>
                <a:spcPct val="90000"/>
              </a:lnSpc>
              <a:spcBef>
                <a:spcPts val="500"/>
              </a:spcBef>
              <a:spcAft>
                <a:spcPts val="0"/>
              </a:spcAft>
              <a:buClr>
                <a:schemeClr val="dk1"/>
              </a:buClr>
              <a:buSzPct val="100000"/>
              <a:buChar char="•"/>
            </a:pPr>
            <a:r>
              <a:rPr lang="en-US" dirty="0"/>
              <a:t>Infrastructure points</a:t>
            </a:r>
            <a:endParaRPr dirty="0"/>
          </a:p>
          <a:p>
            <a:pPr marL="228600" lvl="0" indent="-228600" algn="l" rtl="0">
              <a:lnSpc>
                <a:spcPct val="90000"/>
              </a:lnSpc>
              <a:spcBef>
                <a:spcPts val="1000"/>
              </a:spcBef>
              <a:spcAft>
                <a:spcPts val="0"/>
              </a:spcAft>
              <a:buClr>
                <a:schemeClr val="dk1"/>
              </a:buClr>
              <a:buSzPct val="100000"/>
              <a:buChar char="•"/>
            </a:pPr>
            <a:r>
              <a:rPr lang="en-US" dirty="0"/>
              <a:t>Execution:</a:t>
            </a:r>
            <a:endParaRPr dirty="0"/>
          </a:p>
          <a:p>
            <a:pPr marL="685800" lvl="1" indent="-228600" algn="l" rtl="0">
              <a:lnSpc>
                <a:spcPct val="90000"/>
              </a:lnSpc>
              <a:spcBef>
                <a:spcPts val="500"/>
              </a:spcBef>
              <a:spcAft>
                <a:spcPts val="0"/>
              </a:spcAft>
              <a:buClr>
                <a:schemeClr val="dk1"/>
              </a:buClr>
              <a:buSzPct val="100000"/>
              <a:buChar char="•"/>
            </a:pPr>
            <a:r>
              <a:rPr lang="en-US" dirty="0"/>
              <a:t>Input sequence files</a:t>
            </a:r>
            <a:endParaRPr dirty="0"/>
          </a:p>
          <a:p>
            <a:pPr marL="685800" lvl="1" indent="-228600" algn="l" rtl="0">
              <a:lnSpc>
                <a:spcPct val="90000"/>
              </a:lnSpc>
              <a:spcBef>
                <a:spcPts val="500"/>
              </a:spcBef>
              <a:spcAft>
                <a:spcPts val="0"/>
              </a:spcAft>
              <a:buClr>
                <a:schemeClr val="dk1"/>
              </a:buClr>
              <a:buSzPct val="100000"/>
              <a:buChar char="•"/>
            </a:pPr>
            <a:r>
              <a:rPr lang="en-US" dirty="0"/>
              <a:t>JSON file. Common options</a:t>
            </a:r>
            <a:endParaRPr dirty="0"/>
          </a:p>
          <a:p>
            <a:pPr marL="685800" lvl="1" indent="-228600" algn="l" rtl="0">
              <a:lnSpc>
                <a:spcPct val="90000"/>
              </a:lnSpc>
              <a:spcBef>
                <a:spcPts val="500"/>
              </a:spcBef>
              <a:spcAft>
                <a:spcPts val="0"/>
              </a:spcAft>
              <a:buClr>
                <a:schemeClr val="dk1"/>
              </a:buClr>
              <a:buSzPct val="100000"/>
              <a:buChar char="•"/>
            </a:pPr>
            <a:r>
              <a:rPr lang="en-US" dirty="0" err="1"/>
              <a:t>Slurm</a:t>
            </a:r>
            <a:r>
              <a:rPr lang="en-US" dirty="0"/>
              <a:t> script (command execution)</a:t>
            </a:r>
            <a:endParaRPr dirty="0"/>
          </a:p>
          <a:p>
            <a:pPr marL="685800" lvl="1" indent="-228600" algn="l" rtl="0">
              <a:lnSpc>
                <a:spcPct val="90000"/>
              </a:lnSpc>
              <a:spcBef>
                <a:spcPts val="500"/>
              </a:spcBef>
              <a:spcAft>
                <a:spcPts val="0"/>
              </a:spcAft>
              <a:buClr>
                <a:schemeClr val="dk1"/>
              </a:buClr>
              <a:buSzPct val="100000"/>
              <a:buChar char="•"/>
            </a:pPr>
            <a:r>
              <a:rPr lang="en-US" dirty="0"/>
              <a:t>Execution time, output log (when you know that everything was successful)</a:t>
            </a:r>
            <a:endParaRPr dirty="0"/>
          </a:p>
          <a:p>
            <a:pPr marL="685800" lvl="1" indent="-228600" algn="l" rtl="0">
              <a:lnSpc>
                <a:spcPct val="90000"/>
              </a:lnSpc>
              <a:spcBef>
                <a:spcPts val="500"/>
              </a:spcBef>
              <a:spcAft>
                <a:spcPts val="0"/>
              </a:spcAft>
              <a:buClr>
                <a:schemeClr val="dk1"/>
              </a:buClr>
              <a:buSzPct val="100000"/>
              <a:buChar char="•"/>
            </a:pPr>
            <a:r>
              <a:rPr lang="en-US" dirty="0"/>
              <a:t>Output directory</a:t>
            </a:r>
            <a:endParaRPr dirty="0"/>
          </a:p>
          <a:p>
            <a:pPr marL="228600" lvl="0" indent="-90804" algn="l" rtl="0">
              <a:lnSpc>
                <a:spcPct val="90000"/>
              </a:lnSpc>
              <a:spcBef>
                <a:spcPts val="1000"/>
              </a:spcBef>
              <a:spcAft>
                <a:spcPts val="0"/>
              </a:spcAft>
              <a:buClr>
                <a:schemeClr val="dk1"/>
              </a:buClr>
              <a:buSzPct val="100000"/>
              <a:buNone/>
            </a:pPr>
            <a:endParaRPr dirty="0"/>
          </a:p>
          <a:p>
            <a:pPr marL="228600" lvl="0" indent="-90804" algn="l" rtl="0">
              <a:lnSpc>
                <a:spcPct val="90000"/>
              </a:lnSpc>
              <a:spcBef>
                <a:spcPts val="1000"/>
              </a:spcBef>
              <a:spcAft>
                <a:spcPts val="0"/>
              </a:spcAft>
              <a:buClr>
                <a:schemeClr val="dk1"/>
              </a:buClr>
              <a:buSzPct val="100000"/>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16" name="Google Shape;416;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17" name="Google Shape;417;p20" descr="https://drive.google.com/uc?id=1rDDE0v_F2YCeXfQnS00w0MY3cAGQvfho"/>
          <p:cNvPicPr preferRelativeResize="0"/>
          <p:nvPr/>
        </p:nvPicPr>
        <p:blipFill rotWithShape="1">
          <a:blip r:embed="rId3">
            <a:alphaModFix/>
          </a:blip>
          <a:srcRect/>
          <a:stretch/>
        </p:blipFill>
        <p:spPr>
          <a:xfrm>
            <a:off x="761999" y="772443"/>
            <a:ext cx="7461250" cy="5535766"/>
          </a:xfrm>
          <a:prstGeom prst="rect">
            <a:avLst/>
          </a:prstGeom>
          <a:noFill/>
          <a:ln>
            <a:noFill/>
          </a:ln>
        </p:spPr>
      </p:pic>
      <p:sp>
        <p:nvSpPr>
          <p:cNvPr id="418" name="Google Shape;418;p20"/>
          <p:cNvSpPr/>
          <p:nvPr/>
        </p:nvSpPr>
        <p:spPr>
          <a:xfrm>
            <a:off x="761999" y="161925"/>
            <a:ext cx="56483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Montserrat"/>
                <a:ea typeface="Montserrat"/>
                <a:cs typeface="Montserrat"/>
                <a:sym typeface="Montserrat"/>
              </a:rPr>
              <a:t>Somatic short variant discovery (SNVs + Indels)</a:t>
            </a:r>
            <a:endParaRPr sz="1800" b="1" i="0">
              <a:solidFill>
                <a:srgbClr val="000000"/>
              </a:solidFill>
              <a:latin typeface="Montserrat"/>
              <a:ea typeface="Montserrat"/>
              <a:cs typeface="Montserrat"/>
              <a:sym typeface="Montserrat"/>
            </a:endParaRPr>
          </a:p>
        </p:txBody>
      </p:sp>
      <p:sp>
        <p:nvSpPr>
          <p:cNvPr id="419" name="Google Shape;419;p20"/>
          <p:cNvSpPr/>
          <p:nvPr/>
        </p:nvSpPr>
        <p:spPr>
          <a:xfrm>
            <a:off x="292100" y="6308209"/>
            <a:ext cx="1160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https://gatk.broadinstitute.org/hc/en-us/articles/360035535932-Germline-short-variant-discovery-SNPs-Indels-</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1"/>
          <p:cNvSpPr txBox="1">
            <a:spLocks noGrp="1"/>
          </p:cNvSpPr>
          <p:nvPr>
            <p:ph type="title"/>
          </p:nvPr>
        </p:nvSpPr>
        <p:spPr>
          <a:xfrm>
            <a:off x="838200" y="365125"/>
            <a:ext cx="10515600" cy="41707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Available implementations (GATK workflows) </a:t>
            </a:r>
            <a:endParaRPr/>
          </a:p>
        </p:txBody>
      </p:sp>
      <p:sp>
        <p:nvSpPr>
          <p:cNvPr id="426" name="Google Shape;426;p21"/>
          <p:cNvSpPr/>
          <p:nvPr/>
        </p:nvSpPr>
        <p:spPr>
          <a:xfrm>
            <a:off x="319491" y="2853368"/>
            <a:ext cx="2115238"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u="sng">
                <a:solidFill>
                  <a:schemeClr val="lt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gatk4-data-processing</a:t>
            </a:r>
            <a:r>
              <a:rPr lang="en-US" sz="1400" b="1">
                <a:solidFill>
                  <a:schemeClr val="lt1"/>
                </a:solidFill>
                <a:latin typeface="Calibri"/>
                <a:ea typeface="Calibri"/>
                <a:cs typeface="Calibri"/>
                <a:sym typeface="Calibri"/>
              </a:rPr>
              <a:t>. </a:t>
            </a:r>
            <a:r>
              <a:rPr lang="en-US" sz="1400" b="1" i="1">
                <a:solidFill>
                  <a:schemeClr val="lt1"/>
                </a:solidFill>
                <a:latin typeface="Calibri"/>
                <a:ea typeface="Calibri"/>
                <a:cs typeface="Calibri"/>
                <a:sym typeface="Calibri"/>
              </a:rPr>
              <a:t>processing-for-variant-discovery-gatk4.wdl</a:t>
            </a:r>
            <a:r>
              <a:rPr lang="en-US" sz="1400">
                <a:solidFill>
                  <a:schemeClr val="lt1"/>
                </a:solidFill>
                <a:latin typeface="Calibri"/>
                <a:ea typeface="Calibri"/>
                <a:cs typeface="Calibri"/>
                <a:sym typeface="Calibri"/>
              </a:rPr>
              <a:t/>
            </a:r>
            <a:br>
              <a:rPr lang="en-US" sz="1400">
                <a:solidFill>
                  <a:schemeClr val="lt1"/>
                </a:solidFill>
                <a:latin typeface="Calibri"/>
                <a:ea typeface="Calibri"/>
                <a:cs typeface="Calibri"/>
                <a:sym typeface="Calibri"/>
              </a:rPr>
            </a:br>
            <a:endParaRPr sz="1400" b="1">
              <a:solidFill>
                <a:schemeClr val="lt1"/>
              </a:solidFill>
              <a:latin typeface="Calibri"/>
              <a:ea typeface="Calibri"/>
              <a:cs typeface="Calibri"/>
              <a:sym typeface="Calibri"/>
            </a:endParaRPr>
          </a:p>
        </p:txBody>
      </p:sp>
      <p:sp>
        <p:nvSpPr>
          <p:cNvPr id="427" name="Google Shape;427;p21"/>
          <p:cNvSpPr/>
          <p:nvPr/>
        </p:nvSpPr>
        <p:spPr>
          <a:xfrm>
            <a:off x="2996588" y="1661896"/>
            <a:ext cx="2666082"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gatk4-germline-snps-indels</a:t>
            </a:r>
            <a:r>
              <a:rPr lang="en-US" sz="1400" b="1">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1400" b="1" i="1">
                <a:solidFill>
                  <a:schemeClr val="lt1"/>
                </a:solidFill>
                <a:latin typeface="Calibri"/>
                <a:ea typeface="Calibri"/>
                <a:cs typeface="Calibri"/>
                <a:sym typeface="Calibri"/>
              </a:rPr>
              <a:t>haplotypecaller.wdl</a:t>
            </a:r>
            <a:r>
              <a:rPr lang="en-US" sz="1400" b="1">
                <a:solidFill>
                  <a:schemeClr val="lt1"/>
                </a:solidFill>
                <a:latin typeface="Calibri"/>
                <a:ea typeface="Calibri"/>
                <a:cs typeface="Calibri"/>
                <a:sym typeface="Calibri"/>
              </a:rPr>
              <a:t> </a:t>
            </a:r>
            <a:endParaRPr/>
          </a:p>
        </p:txBody>
      </p:sp>
      <p:sp>
        <p:nvSpPr>
          <p:cNvPr id="428" name="Google Shape;428;p21"/>
          <p:cNvSpPr/>
          <p:nvPr/>
        </p:nvSpPr>
        <p:spPr>
          <a:xfrm>
            <a:off x="6380601" y="1661896"/>
            <a:ext cx="2278657"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gatk4-germline-snps-indels</a:t>
            </a:r>
            <a:r>
              <a:rPr lang="en-US" sz="1400" b="1">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1400" b="1" i="1">
                <a:solidFill>
                  <a:schemeClr val="lt1"/>
                </a:solidFill>
                <a:latin typeface="Calibri"/>
                <a:ea typeface="Calibri"/>
                <a:cs typeface="Calibri"/>
                <a:sym typeface="Calibri"/>
              </a:rPr>
              <a:t>JointGenotyping.wdl</a:t>
            </a:r>
            <a:endParaRPr sz="1400" b="1">
              <a:solidFill>
                <a:schemeClr val="lt1"/>
              </a:solidFill>
              <a:latin typeface="Calibri"/>
              <a:ea typeface="Calibri"/>
              <a:cs typeface="Calibri"/>
              <a:sym typeface="Calibri"/>
            </a:endParaRPr>
          </a:p>
        </p:txBody>
      </p:sp>
      <p:sp>
        <p:nvSpPr>
          <p:cNvPr id="429" name="Google Shape;429;p21"/>
          <p:cNvSpPr/>
          <p:nvPr/>
        </p:nvSpPr>
        <p:spPr>
          <a:xfrm>
            <a:off x="3580482" y="4843747"/>
            <a:ext cx="2313541"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u="sng">
                <a:solidFill>
                  <a:schemeClr val="lt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gatk4-somatic-snvs-indels</a:t>
            </a:r>
            <a:r>
              <a:rPr lang="en-US" sz="1400" b="1">
                <a:solidFill>
                  <a:schemeClr val="lt1"/>
                </a:solidFill>
                <a:latin typeface="Calibri"/>
                <a:ea typeface="Calibri"/>
                <a:cs typeface="Calibri"/>
                <a:sym typeface="Calibri"/>
              </a:rPr>
              <a:t>.</a:t>
            </a:r>
            <a:endParaRPr/>
          </a:p>
          <a:p>
            <a:pPr marL="0" marR="0" lvl="0" indent="0" algn="ctr" rtl="0">
              <a:spcBef>
                <a:spcPts val="0"/>
              </a:spcBef>
              <a:spcAft>
                <a:spcPts val="0"/>
              </a:spcAft>
              <a:buNone/>
            </a:pPr>
            <a:r>
              <a:rPr lang="en-US" sz="1400" b="1" i="1">
                <a:solidFill>
                  <a:schemeClr val="lt1"/>
                </a:solidFill>
                <a:latin typeface="Calibri"/>
                <a:ea typeface="Calibri"/>
                <a:cs typeface="Calibri"/>
                <a:sym typeface="Calibri"/>
              </a:rPr>
              <a:t>mutect2.wdl</a:t>
            </a:r>
            <a:endParaRPr sz="1400" b="1" i="1">
              <a:solidFill>
                <a:schemeClr val="lt1"/>
              </a:solidFill>
              <a:latin typeface="Calibri"/>
              <a:ea typeface="Calibri"/>
              <a:cs typeface="Calibri"/>
              <a:sym typeface="Calibri"/>
            </a:endParaRPr>
          </a:p>
        </p:txBody>
      </p:sp>
      <p:sp>
        <p:nvSpPr>
          <p:cNvPr id="430" name="Google Shape;430;p21"/>
          <p:cNvSpPr/>
          <p:nvPr/>
        </p:nvSpPr>
        <p:spPr>
          <a:xfrm>
            <a:off x="484743" y="4843749"/>
            <a:ext cx="2313541"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u="sng">
                <a:solidFill>
                  <a:schemeClr val="lt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gatk4-somatic-snvs-indels</a:t>
            </a:r>
            <a:r>
              <a:rPr lang="en-US" sz="1400" b="1">
                <a:solidFill>
                  <a:schemeClr val="lt1"/>
                </a:solidFill>
                <a:latin typeface="Calibri"/>
                <a:ea typeface="Calibri"/>
                <a:cs typeface="Calibri"/>
                <a:sym typeface="Calibri"/>
              </a:rPr>
              <a:t>.</a:t>
            </a:r>
            <a:endParaRPr/>
          </a:p>
          <a:p>
            <a:pPr marL="0" marR="0" lvl="0" indent="0" algn="ctr" rtl="0">
              <a:spcBef>
                <a:spcPts val="0"/>
              </a:spcBef>
              <a:spcAft>
                <a:spcPts val="0"/>
              </a:spcAft>
              <a:buNone/>
            </a:pPr>
            <a:r>
              <a:rPr lang="en-US" sz="1400" b="1" i="1">
                <a:solidFill>
                  <a:schemeClr val="lt1"/>
                </a:solidFill>
                <a:latin typeface="Calibri"/>
                <a:ea typeface="Calibri"/>
                <a:cs typeface="Calibri"/>
                <a:sym typeface="Calibri"/>
              </a:rPr>
              <a:t>mutect2_pon.wdl</a:t>
            </a:r>
            <a:endParaRPr sz="1400" b="1" i="1">
              <a:solidFill>
                <a:schemeClr val="lt1"/>
              </a:solidFill>
              <a:latin typeface="Calibri"/>
              <a:ea typeface="Calibri"/>
              <a:cs typeface="Calibri"/>
              <a:sym typeface="Calibri"/>
            </a:endParaRPr>
          </a:p>
        </p:txBody>
      </p:sp>
      <p:sp>
        <p:nvSpPr>
          <p:cNvPr id="431" name="Google Shape;431;p21"/>
          <p:cNvSpPr txBox="1"/>
          <p:nvPr/>
        </p:nvSpPr>
        <p:spPr>
          <a:xfrm flipH="1">
            <a:off x="9188065" y="1661896"/>
            <a:ext cx="2661812"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There is no integration between the different implementations.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Validation is not included in all cases.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Does not take </a:t>
            </a:r>
            <a:r>
              <a:rPr lang="en-US" sz="1800" i="1">
                <a:solidFill>
                  <a:schemeClr val="dk1"/>
                </a:solidFill>
                <a:latin typeface="Calibri"/>
                <a:ea typeface="Calibri"/>
                <a:cs typeface="Calibri"/>
                <a:sym typeface="Calibri"/>
              </a:rPr>
              <a:t>fastq</a:t>
            </a:r>
            <a:r>
              <a:rPr lang="en-US" sz="1800">
                <a:solidFill>
                  <a:schemeClr val="dk1"/>
                </a:solidFill>
                <a:latin typeface="Calibri"/>
                <a:ea typeface="Calibri"/>
                <a:cs typeface="Calibri"/>
                <a:sym typeface="Calibri"/>
              </a:rPr>
              <a:t> input into account.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Does not include adapter marking.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Multi-sample processing is not automated. </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2"/>
          <p:cNvSpPr txBox="1">
            <a:spLocks noGrp="1"/>
          </p:cNvSpPr>
          <p:nvPr>
            <p:ph type="title"/>
          </p:nvPr>
        </p:nvSpPr>
        <p:spPr>
          <a:xfrm>
            <a:off x="838200" y="365125"/>
            <a:ext cx="10515600" cy="41707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Available implementations (gatk workflows) </a:t>
            </a:r>
            <a:endParaRPr/>
          </a:p>
        </p:txBody>
      </p:sp>
      <p:sp>
        <p:nvSpPr>
          <p:cNvPr id="438" name="Google Shape;438;p22"/>
          <p:cNvSpPr/>
          <p:nvPr/>
        </p:nvSpPr>
        <p:spPr>
          <a:xfrm>
            <a:off x="914403" y="2853368"/>
            <a:ext cx="2115238"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u="sng">
                <a:solidFill>
                  <a:schemeClr val="lt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gatk4-data-processing</a:t>
            </a:r>
            <a:r>
              <a:rPr lang="en-US" sz="1400" b="1">
                <a:solidFill>
                  <a:schemeClr val="lt1"/>
                </a:solidFill>
                <a:latin typeface="Calibri"/>
                <a:ea typeface="Calibri"/>
                <a:cs typeface="Calibri"/>
                <a:sym typeface="Calibri"/>
              </a:rPr>
              <a:t>. </a:t>
            </a:r>
            <a:r>
              <a:rPr lang="en-US" sz="1400" b="1" i="1">
                <a:solidFill>
                  <a:schemeClr val="lt1"/>
                </a:solidFill>
                <a:latin typeface="Calibri"/>
                <a:ea typeface="Calibri"/>
                <a:cs typeface="Calibri"/>
                <a:sym typeface="Calibri"/>
              </a:rPr>
              <a:t>processing-for-variant-discovery-gatk4.wdl</a:t>
            </a:r>
            <a:r>
              <a:rPr lang="en-US" sz="1400">
                <a:solidFill>
                  <a:schemeClr val="lt1"/>
                </a:solidFill>
                <a:latin typeface="Calibri"/>
                <a:ea typeface="Calibri"/>
                <a:cs typeface="Calibri"/>
                <a:sym typeface="Calibri"/>
              </a:rPr>
              <a:t/>
            </a:r>
            <a:br>
              <a:rPr lang="en-US" sz="1400">
                <a:solidFill>
                  <a:schemeClr val="lt1"/>
                </a:solidFill>
                <a:latin typeface="Calibri"/>
                <a:ea typeface="Calibri"/>
                <a:cs typeface="Calibri"/>
                <a:sym typeface="Calibri"/>
              </a:rPr>
            </a:br>
            <a:endParaRPr sz="1400" b="1">
              <a:solidFill>
                <a:schemeClr val="lt1"/>
              </a:solidFill>
              <a:latin typeface="Calibri"/>
              <a:ea typeface="Calibri"/>
              <a:cs typeface="Calibri"/>
              <a:sym typeface="Calibri"/>
            </a:endParaRPr>
          </a:p>
        </p:txBody>
      </p:sp>
      <p:sp>
        <p:nvSpPr>
          <p:cNvPr id="439" name="Google Shape;439;p22"/>
          <p:cNvSpPr/>
          <p:nvPr/>
        </p:nvSpPr>
        <p:spPr>
          <a:xfrm>
            <a:off x="2458592" y="1298338"/>
            <a:ext cx="2355779"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gatk4-germline-snps-indels</a:t>
            </a:r>
            <a:r>
              <a:rPr lang="en-US" sz="1400" b="1">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1400" b="1" i="1">
                <a:solidFill>
                  <a:schemeClr val="lt1"/>
                </a:solidFill>
                <a:latin typeface="Calibri"/>
                <a:ea typeface="Calibri"/>
                <a:cs typeface="Calibri"/>
                <a:sym typeface="Calibri"/>
              </a:rPr>
              <a:t>haplotypecaller.wdl</a:t>
            </a:r>
            <a:r>
              <a:rPr lang="en-US" sz="1400" b="1">
                <a:solidFill>
                  <a:schemeClr val="lt1"/>
                </a:solidFill>
                <a:latin typeface="Calibri"/>
                <a:ea typeface="Calibri"/>
                <a:cs typeface="Calibri"/>
                <a:sym typeface="Calibri"/>
              </a:rPr>
              <a:t> </a:t>
            </a:r>
            <a:endParaRPr/>
          </a:p>
        </p:txBody>
      </p:sp>
      <p:sp>
        <p:nvSpPr>
          <p:cNvPr id="440" name="Google Shape;440;p22"/>
          <p:cNvSpPr/>
          <p:nvPr/>
        </p:nvSpPr>
        <p:spPr>
          <a:xfrm>
            <a:off x="6569717" y="1909588"/>
            <a:ext cx="2278657"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gatk4-germline-snps-indels</a:t>
            </a:r>
            <a:r>
              <a:rPr lang="en-US" sz="1400" b="1">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1400" b="1" i="1">
                <a:solidFill>
                  <a:schemeClr val="lt1"/>
                </a:solidFill>
                <a:latin typeface="Calibri"/>
                <a:ea typeface="Calibri"/>
                <a:cs typeface="Calibri"/>
                <a:sym typeface="Calibri"/>
              </a:rPr>
              <a:t>JointGenotyping.wdl</a:t>
            </a:r>
            <a:endParaRPr sz="1400" b="1">
              <a:solidFill>
                <a:schemeClr val="lt1"/>
              </a:solidFill>
              <a:latin typeface="Calibri"/>
              <a:ea typeface="Calibri"/>
              <a:cs typeface="Calibri"/>
              <a:sym typeface="Calibri"/>
            </a:endParaRPr>
          </a:p>
        </p:txBody>
      </p:sp>
      <p:sp>
        <p:nvSpPr>
          <p:cNvPr id="441" name="Google Shape;441;p22"/>
          <p:cNvSpPr/>
          <p:nvPr/>
        </p:nvSpPr>
        <p:spPr>
          <a:xfrm>
            <a:off x="3580482" y="4843747"/>
            <a:ext cx="2313541"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u="sng">
                <a:solidFill>
                  <a:schemeClr val="lt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gatk4-somatic-snvs-indels</a:t>
            </a:r>
            <a:r>
              <a:rPr lang="en-US" sz="1400" b="1">
                <a:solidFill>
                  <a:schemeClr val="lt1"/>
                </a:solidFill>
                <a:latin typeface="Calibri"/>
                <a:ea typeface="Calibri"/>
                <a:cs typeface="Calibri"/>
                <a:sym typeface="Calibri"/>
              </a:rPr>
              <a:t>.</a:t>
            </a:r>
            <a:endParaRPr/>
          </a:p>
          <a:p>
            <a:pPr marL="0" marR="0" lvl="0" indent="0" algn="ctr" rtl="0">
              <a:spcBef>
                <a:spcPts val="0"/>
              </a:spcBef>
              <a:spcAft>
                <a:spcPts val="0"/>
              </a:spcAft>
              <a:buNone/>
            </a:pPr>
            <a:r>
              <a:rPr lang="en-US" sz="1400" b="1" i="1">
                <a:solidFill>
                  <a:schemeClr val="lt1"/>
                </a:solidFill>
                <a:latin typeface="Calibri"/>
                <a:ea typeface="Calibri"/>
                <a:cs typeface="Calibri"/>
                <a:sym typeface="Calibri"/>
              </a:rPr>
              <a:t>mutect2.wdl</a:t>
            </a:r>
            <a:endParaRPr sz="1400" b="1" i="1">
              <a:solidFill>
                <a:schemeClr val="lt1"/>
              </a:solidFill>
              <a:latin typeface="Calibri"/>
              <a:ea typeface="Calibri"/>
              <a:cs typeface="Calibri"/>
              <a:sym typeface="Calibri"/>
            </a:endParaRPr>
          </a:p>
        </p:txBody>
      </p:sp>
      <p:sp>
        <p:nvSpPr>
          <p:cNvPr id="442" name="Google Shape;442;p22"/>
          <p:cNvSpPr/>
          <p:nvPr/>
        </p:nvSpPr>
        <p:spPr>
          <a:xfrm>
            <a:off x="484743" y="4843749"/>
            <a:ext cx="2313541" cy="90338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u="sng">
                <a:solidFill>
                  <a:schemeClr val="lt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gatk4-somatic-snvs-indels</a:t>
            </a:r>
            <a:r>
              <a:rPr lang="en-US" sz="1400" b="1">
                <a:solidFill>
                  <a:schemeClr val="lt1"/>
                </a:solidFill>
                <a:latin typeface="Calibri"/>
                <a:ea typeface="Calibri"/>
                <a:cs typeface="Calibri"/>
                <a:sym typeface="Calibri"/>
              </a:rPr>
              <a:t>.</a:t>
            </a:r>
            <a:endParaRPr/>
          </a:p>
          <a:p>
            <a:pPr marL="0" marR="0" lvl="0" indent="0" algn="ctr" rtl="0">
              <a:spcBef>
                <a:spcPts val="0"/>
              </a:spcBef>
              <a:spcAft>
                <a:spcPts val="0"/>
              </a:spcAft>
              <a:buNone/>
            </a:pPr>
            <a:r>
              <a:rPr lang="en-US" sz="1400" b="1" i="1">
                <a:solidFill>
                  <a:schemeClr val="lt1"/>
                </a:solidFill>
                <a:latin typeface="Calibri"/>
                <a:ea typeface="Calibri"/>
                <a:cs typeface="Calibri"/>
                <a:sym typeface="Calibri"/>
              </a:rPr>
              <a:t>mutect2_pon.wdl</a:t>
            </a:r>
            <a:endParaRPr sz="1400" b="1" i="1">
              <a:solidFill>
                <a:schemeClr val="lt1"/>
              </a:solidFill>
              <a:latin typeface="Calibri"/>
              <a:ea typeface="Calibri"/>
              <a:cs typeface="Calibri"/>
              <a:sym typeface="Calibri"/>
            </a:endParaRPr>
          </a:p>
        </p:txBody>
      </p:sp>
      <p:cxnSp>
        <p:nvCxnSpPr>
          <p:cNvPr id="443" name="Google Shape;443;p22"/>
          <p:cNvCxnSpPr>
            <a:stCxn id="439" idx="3"/>
            <a:endCxn id="440" idx="1"/>
          </p:cNvCxnSpPr>
          <p:nvPr/>
        </p:nvCxnSpPr>
        <p:spPr>
          <a:xfrm>
            <a:off x="4814371" y="1750029"/>
            <a:ext cx="1755300" cy="611400"/>
          </a:xfrm>
          <a:prstGeom prst="bentConnector3">
            <a:avLst>
              <a:gd name="adj1" fmla="val 50001"/>
            </a:avLst>
          </a:prstGeom>
          <a:noFill/>
          <a:ln w="9525" cap="flat" cmpd="sng">
            <a:solidFill>
              <a:schemeClr val="dk1"/>
            </a:solidFill>
            <a:prstDash val="dash"/>
            <a:miter lim="800000"/>
            <a:headEnd type="none" w="sm" len="sm"/>
            <a:tailEnd type="triangle" w="med" len="med"/>
          </a:ln>
        </p:spPr>
      </p:cxnSp>
      <p:sp>
        <p:nvSpPr>
          <p:cNvPr id="444" name="Google Shape;444;p22"/>
          <p:cNvSpPr/>
          <p:nvPr/>
        </p:nvSpPr>
        <p:spPr>
          <a:xfrm>
            <a:off x="6569717" y="1102696"/>
            <a:ext cx="251559" cy="253387"/>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5" name="Google Shape;445;p22"/>
          <p:cNvCxnSpPr>
            <a:stCxn id="439" idx="3"/>
            <a:endCxn id="444" idx="2"/>
          </p:cNvCxnSpPr>
          <p:nvPr/>
        </p:nvCxnSpPr>
        <p:spPr>
          <a:xfrm rot="10800000" flipH="1">
            <a:off x="4814371" y="1229529"/>
            <a:ext cx="1755300" cy="520500"/>
          </a:xfrm>
          <a:prstGeom prst="bentConnector3">
            <a:avLst>
              <a:gd name="adj1" fmla="val 50001"/>
            </a:avLst>
          </a:prstGeom>
          <a:noFill/>
          <a:ln w="9525" cap="flat" cmpd="sng">
            <a:solidFill>
              <a:schemeClr val="dk1"/>
            </a:solidFill>
            <a:prstDash val="dash"/>
            <a:miter lim="800000"/>
            <a:headEnd type="none" w="sm" len="sm"/>
            <a:tailEnd type="triangle" w="med" len="med"/>
          </a:ln>
        </p:spPr>
      </p:cxnSp>
      <p:cxnSp>
        <p:nvCxnSpPr>
          <p:cNvPr id="446" name="Google Shape;446;p22"/>
          <p:cNvCxnSpPr>
            <a:stCxn id="438" idx="2"/>
            <a:endCxn id="441" idx="0"/>
          </p:cNvCxnSpPr>
          <p:nvPr/>
        </p:nvCxnSpPr>
        <p:spPr>
          <a:xfrm rot="-5400000" flipH="1">
            <a:off x="2811122" y="2917651"/>
            <a:ext cx="1086900" cy="2765100"/>
          </a:xfrm>
          <a:prstGeom prst="bentConnector3">
            <a:avLst>
              <a:gd name="adj1" fmla="val 50004"/>
            </a:avLst>
          </a:prstGeom>
          <a:noFill/>
          <a:ln w="9525" cap="flat" cmpd="sng">
            <a:solidFill>
              <a:schemeClr val="dk1"/>
            </a:solidFill>
            <a:prstDash val="dash"/>
            <a:miter lim="800000"/>
            <a:headEnd type="none" w="sm" len="sm"/>
            <a:tailEnd type="triangle" w="med" len="med"/>
          </a:ln>
        </p:spPr>
      </p:cxnSp>
      <p:sp>
        <p:nvSpPr>
          <p:cNvPr id="447" name="Google Shape;447;p22"/>
          <p:cNvSpPr/>
          <p:nvPr/>
        </p:nvSpPr>
        <p:spPr>
          <a:xfrm>
            <a:off x="4611472" y="6402259"/>
            <a:ext cx="251559" cy="253387"/>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8" name="Google Shape;448;p22"/>
          <p:cNvCxnSpPr>
            <a:stCxn id="441" idx="2"/>
            <a:endCxn id="447" idx="0"/>
          </p:cNvCxnSpPr>
          <p:nvPr/>
        </p:nvCxnSpPr>
        <p:spPr>
          <a:xfrm rot="-5400000" flipH="1">
            <a:off x="4409953" y="6074430"/>
            <a:ext cx="655200" cy="600"/>
          </a:xfrm>
          <a:prstGeom prst="bentConnector3">
            <a:avLst>
              <a:gd name="adj1" fmla="val 49995"/>
            </a:avLst>
          </a:prstGeom>
          <a:noFill/>
          <a:ln w="9525" cap="flat" cmpd="sng">
            <a:solidFill>
              <a:schemeClr val="dk1"/>
            </a:solidFill>
            <a:prstDash val="dash"/>
            <a:miter lim="800000"/>
            <a:headEnd type="none" w="sm" len="sm"/>
            <a:tailEnd type="triangle" w="med" len="med"/>
          </a:ln>
        </p:spPr>
      </p:cxnSp>
      <p:cxnSp>
        <p:nvCxnSpPr>
          <p:cNvPr id="449" name="Google Shape;449;p22"/>
          <p:cNvCxnSpPr>
            <a:endCxn id="442" idx="0"/>
          </p:cNvCxnSpPr>
          <p:nvPr/>
        </p:nvCxnSpPr>
        <p:spPr>
          <a:xfrm rot="-5400000" flipH="1">
            <a:off x="965914" y="4168149"/>
            <a:ext cx="1086900" cy="264300"/>
          </a:xfrm>
          <a:prstGeom prst="bentConnector3">
            <a:avLst>
              <a:gd name="adj1" fmla="val 49995"/>
            </a:avLst>
          </a:prstGeom>
          <a:noFill/>
          <a:ln w="9525" cap="flat" cmpd="sng">
            <a:solidFill>
              <a:schemeClr val="dk1"/>
            </a:solidFill>
            <a:prstDash val="dash"/>
            <a:miter lim="800000"/>
            <a:headEnd type="none" w="sm" len="sm"/>
            <a:tailEnd type="triangle" w="med" len="med"/>
          </a:ln>
        </p:spPr>
      </p:cxnSp>
      <p:cxnSp>
        <p:nvCxnSpPr>
          <p:cNvPr id="450" name="Google Shape;450;p22"/>
          <p:cNvCxnSpPr>
            <a:stCxn id="442" idx="3"/>
            <a:endCxn id="441" idx="1"/>
          </p:cNvCxnSpPr>
          <p:nvPr/>
        </p:nvCxnSpPr>
        <p:spPr>
          <a:xfrm>
            <a:off x="2798284" y="5295441"/>
            <a:ext cx="782100" cy="0"/>
          </a:xfrm>
          <a:prstGeom prst="straightConnector1">
            <a:avLst/>
          </a:prstGeom>
          <a:noFill/>
          <a:ln w="9525" cap="flat" cmpd="sng">
            <a:solidFill>
              <a:schemeClr val="dk1"/>
            </a:solidFill>
            <a:prstDash val="dash"/>
            <a:miter lim="800000"/>
            <a:headEnd type="none" w="sm" len="sm"/>
            <a:tailEnd type="triangle" w="med" len="med"/>
          </a:ln>
        </p:spPr>
      </p:cxnSp>
      <p:sp>
        <p:nvSpPr>
          <p:cNvPr id="451" name="Google Shape;451;p22"/>
          <p:cNvSpPr txBox="1"/>
          <p:nvPr/>
        </p:nvSpPr>
        <p:spPr>
          <a:xfrm flipH="1">
            <a:off x="9188065" y="1661896"/>
            <a:ext cx="2661812"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There is no integration between the different implementations.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Validation is not included in all cases.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Does not take </a:t>
            </a:r>
            <a:r>
              <a:rPr lang="en-US" sz="1800" i="1">
                <a:solidFill>
                  <a:schemeClr val="dk1"/>
                </a:solidFill>
                <a:latin typeface="Calibri"/>
                <a:ea typeface="Calibri"/>
                <a:cs typeface="Calibri"/>
                <a:sym typeface="Calibri"/>
              </a:rPr>
              <a:t>fastq</a:t>
            </a:r>
            <a:r>
              <a:rPr lang="en-US" sz="1800">
                <a:solidFill>
                  <a:schemeClr val="dk1"/>
                </a:solidFill>
                <a:latin typeface="Calibri"/>
                <a:ea typeface="Calibri"/>
                <a:cs typeface="Calibri"/>
                <a:sym typeface="Calibri"/>
              </a:rPr>
              <a:t> input into account.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Does not include adapter marking.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Multi-sample processing is not automated. </a:t>
            </a:r>
            <a:endParaRPr/>
          </a:p>
        </p:txBody>
      </p:sp>
      <p:sp>
        <p:nvSpPr>
          <p:cNvPr id="452" name="Google Shape;452;p22"/>
          <p:cNvSpPr txBox="1"/>
          <p:nvPr/>
        </p:nvSpPr>
        <p:spPr>
          <a:xfrm>
            <a:off x="3067720" y="3028639"/>
            <a:ext cx="118712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n executions,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1 per sample</a:t>
            </a:r>
            <a:endParaRPr sz="1400">
              <a:solidFill>
                <a:schemeClr val="dk1"/>
              </a:solidFill>
              <a:latin typeface="Calibri"/>
              <a:ea typeface="Calibri"/>
              <a:cs typeface="Calibri"/>
              <a:sym typeface="Calibri"/>
            </a:endParaRPr>
          </a:p>
        </p:txBody>
      </p:sp>
      <p:sp>
        <p:nvSpPr>
          <p:cNvPr id="453" name="Google Shape;453;p22"/>
          <p:cNvSpPr txBox="1"/>
          <p:nvPr/>
        </p:nvSpPr>
        <p:spPr>
          <a:xfrm>
            <a:off x="2911161" y="2156462"/>
            <a:ext cx="20354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n executions,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1 per sample</a:t>
            </a:r>
            <a:endParaRPr sz="1400">
              <a:solidFill>
                <a:schemeClr val="dk1"/>
              </a:solidFill>
              <a:latin typeface="Calibri"/>
              <a:ea typeface="Calibri"/>
              <a:cs typeface="Calibri"/>
              <a:sym typeface="Calibri"/>
            </a:endParaRPr>
          </a:p>
        </p:txBody>
      </p:sp>
      <p:cxnSp>
        <p:nvCxnSpPr>
          <p:cNvPr id="454" name="Google Shape;454;p22"/>
          <p:cNvCxnSpPr/>
          <p:nvPr/>
        </p:nvCxnSpPr>
        <p:spPr>
          <a:xfrm>
            <a:off x="1712435" y="1682630"/>
            <a:ext cx="516837" cy="0"/>
          </a:xfrm>
          <a:prstGeom prst="straightConnector1">
            <a:avLst/>
          </a:prstGeom>
          <a:noFill/>
          <a:ln w="9525" cap="flat" cmpd="sng">
            <a:solidFill>
              <a:schemeClr val="dk1"/>
            </a:solidFill>
            <a:prstDash val="dash"/>
            <a:miter lim="800000"/>
            <a:headEnd type="none" w="sm" len="sm"/>
            <a:tailEnd type="triangle" w="med" len="med"/>
          </a:ln>
        </p:spPr>
      </p:cxnSp>
      <p:cxnSp>
        <p:nvCxnSpPr>
          <p:cNvPr id="455" name="Google Shape;455;p22"/>
          <p:cNvCxnSpPr/>
          <p:nvPr/>
        </p:nvCxnSpPr>
        <p:spPr>
          <a:xfrm>
            <a:off x="1712434" y="1854816"/>
            <a:ext cx="516837" cy="0"/>
          </a:xfrm>
          <a:prstGeom prst="straightConnector1">
            <a:avLst/>
          </a:prstGeom>
          <a:noFill/>
          <a:ln w="9525" cap="flat" cmpd="sng">
            <a:solidFill>
              <a:schemeClr val="dk1"/>
            </a:solidFill>
            <a:prstDash val="dash"/>
            <a:miter lim="800000"/>
            <a:headEnd type="none" w="sm" len="sm"/>
            <a:tailEnd type="triangle" w="med" len="med"/>
          </a:ln>
        </p:spPr>
      </p:cxnSp>
      <p:cxnSp>
        <p:nvCxnSpPr>
          <p:cNvPr id="456" name="Google Shape;456;p22"/>
          <p:cNvCxnSpPr/>
          <p:nvPr/>
        </p:nvCxnSpPr>
        <p:spPr>
          <a:xfrm>
            <a:off x="1712433" y="2149614"/>
            <a:ext cx="516837" cy="0"/>
          </a:xfrm>
          <a:prstGeom prst="straightConnector1">
            <a:avLst/>
          </a:prstGeom>
          <a:noFill/>
          <a:ln w="9525" cap="flat" cmpd="sng">
            <a:solidFill>
              <a:schemeClr val="dk1"/>
            </a:solidFill>
            <a:prstDash val="dash"/>
            <a:miter lim="800000"/>
            <a:headEnd type="none" w="sm" len="sm"/>
            <a:tailEnd type="triangle" w="med" len="med"/>
          </a:ln>
        </p:spPr>
      </p:cxnSp>
      <p:sp>
        <p:nvSpPr>
          <p:cNvPr id="457" name="Google Shape;457;p22"/>
          <p:cNvSpPr txBox="1"/>
          <p:nvPr/>
        </p:nvSpPr>
        <p:spPr>
          <a:xfrm>
            <a:off x="1520696" y="1298338"/>
            <a:ext cx="91403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n samples</a:t>
            </a:r>
            <a:endParaRPr sz="1400" i="1">
              <a:solidFill>
                <a:schemeClr val="dk1"/>
              </a:solidFill>
              <a:latin typeface="Calibri"/>
              <a:ea typeface="Calibri"/>
              <a:cs typeface="Calibri"/>
              <a:sym typeface="Calibri"/>
            </a:endParaRPr>
          </a:p>
        </p:txBody>
      </p:sp>
      <p:sp>
        <p:nvSpPr>
          <p:cNvPr id="458" name="Google Shape;458;p22"/>
          <p:cNvSpPr txBox="1"/>
          <p:nvPr/>
        </p:nvSpPr>
        <p:spPr>
          <a:xfrm>
            <a:off x="1641513" y="1787130"/>
            <a:ext cx="3577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cxnSp>
        <p:nvCxnSpPr>
          <p:cNvPr id="459" name="Google Shape;459;p22"/>
          <p:cNvCxnSpPr/>
          <p:nvPr/>
        </p:nvCxnSpPr>
        <p:spPr>
          <a:xfrm>
            <a:off x="192109" y="3105154"/>
            <a:ext cx="516837" cy="0"/>
          </a:xfrm>
          <a:prstGeom prst="straightConnector1">
            <a:avLst/>
          </a:prstGeom>
          <a:noFill/>
          <a:ln w="9525" cap="flat" cmpd="sng">
            <a:solidFill>
              <a:schemeClr val="dk1"/>
            </a:solidFill>
            <a:prstDash val="dash"/>
            <a:miter lim="800000"/>
            <a:headEnd type="none" w="sm" len="sm"/>
            <a:tailEnd type="triangle" w="med" len="med"/>
          </a:ln>
        </p:spPr>
      </p:cxnSp>
      <p:cxnSp>
        <p:nvCxnSpPr>
          <p:cNvPr id="460" name="Google Shape;460;p22"/>
          <p:cNvCxnSpPr/>
          <p:nvPr/>
        </p:nvCxnSpPr>
        <p:spPr>
          <a:xfrm>
            <a:off x="192108" y="3277340"/>
            <a:ext cx="516837" cy="0"/>
          </a:xfrm>
          <a:prstGeom prst="straightConnector1">
            <a:avLst/>
          </a:prstGeom>
          <a:noFill/>
          <a:ln w="9525" cap="flat" cmpd="sng">
            <a:solidFill>
              <a:schemeClr val="dk1"/>
            </a:solidFill>
            <a:prstDash val="dash"/>
            <a:miter lim="800000"/>
            <a:headEnd type="none" w="sm" len="sm"/>
            <a:tailEnd type="triangle" w="med" len="med"/>
          </a:ln>
        </p:spPr>
      </p:cxnSp>
      <p:cxnSp>
        <p:nvCxnSpPr>
          <p:cNvPr id="461" name="Google Shape;461;p22"/>
          <p:cNvCxnSpPr/>
          <p:nvPr/>
        </p:nvCxnSpPr>
        <p:spPr>
          <a:xfrm>
            <a:off x="192107" y="3572138"/>
            <a:ext cx="516837" cy="0"/>
          </a:xfrm>
          <a:prstGeom prst="straightConnector1">
            <a:avLst/>
          </a:prstGeom>
          <a:noFill/>
          <a:ln w="9525" cap="flat" cmpd="sng">
            <a:solidFill>
              <a:schemeClr val="dk1"/>
            </a:solidFill>
            <a:prstDash val="dash"/>
            <a:miter lim="800000"/>
            <a:headEnd type="none" w="sm" len="sm"/>
            <a:tailEnd type="triangle" w="med" len="med"/>
          </a:ln>
        </p:spPr>
      </p:cxnSp>
      <p:sp>
        <p:nvSpPr>
          <p:cNvPr id="462" name="Google Shape;462;p22"/>
          <p:cNvSpPr txBox="1"/>
          <p:nvPr/>
        </p:nvSpPr>
        <p:spPr>
          <a:xfrm>
            <a:off x="370" y="2720862"/>
            <a:ext cx="91403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n samples</a:t>
            </a:r>
            <a:endParaRPr sz="1400" i="1">
              <a:solidFill>
                <a:schemeClr val="dk1"/>
              </a:solidFill>
              <a:latin typeface="Calibri"/>
              <a:ea typeface="Calibri"/>
              <a:cs typeface="Calibri"/>
              <a:sym typeface="Calibri"/>
            </a:endParaRPr>
          </a:p>
        </p:txBody>
      </p:sp>
      <p:sp>
        <p:nvSpPr>
          <p:cNvPr id="463" name="Google Shape;463;p22"/>
          <p:cNvSpPr txBox="1"/>
          <p:nvPr/>
        </p:nvSpPr>
        <p:spPr>
          <a:xfrm>
            <a:off x="121187" y="3209654"/>
            <a:ext cx="3577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dirty="0"/>
              <a:t>PIPEMB-WDL. Main implementation components and execution flow.</a:t>
            </a:r>
            <a:br>
              <a:rPr lang="en-US" dirty="0"/>
            </a:br>
            <a:endParaRPr dirty="0"/>
          </a:p>
        </p:txBody>
      </p:sp>
      <p:sp>
        <p:nvSpPr>
          <p:cNvPr id="469" name="Google Shape;469;p23"/>
          <p:cNvSpPr txBox="1"/>
          <p:nvPr/>
        </p:nvSpPr>
        <p:spPr>
          <a:xfrm>
            <a:off x="406190" y="5460517"/>
            <a:ext cx="92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Legend:</a:t>
            </a:r>
            <a:endParaRPr sz="1800">
              <a:solidFill>
                <a:schemeClr val="dk1"/>
              </a:solidFill>
              <a:latin typeface="Calibri"/>
              <a:ea typeface="Calibri"/>
              <a:cs typeface="Calibri"/>
              <a:sym typeface="Calibri"/>
            </a:endParaRPr>
          </a:p>
        </p:txBody>
      </p:sp>
      <p:pic>
        <p:nvPicPr>
          <p:cNvPr id="470" name="Google Shape;470;p23"/>
          <p:cNvPicPr preferRelativeResize="0"/>
          <p:nvPr/>
        </p:nvPicPr>
        <p:blipFill rotWithShape="1">
          <a:blip r:embed="rId3">
            <a:alphaModFix/>
          </a:blip>
          <a:srcRect/>
          <a:stretch/>
        </p:blipFill>
        <p:spPr>
          <a:xfrm>
            <a:off x="522404" y="5829849"/>
            <a:ext cx="7565792" cy="969348"/>
          </a:xfrm>
          <a:prstGeom prst="rect">
            <a:avLst/>
          </a:prstGeom>
          <a:noFill/>
          <a:ln>
            <a:noFill/>
          </a:ln>
        </p:spPr>
      </p:pic>
      <p:pic>
        <p:nvPicPr>
          <p:cNvPr id="471" name="Google Shape;471;p23"/>
          <p:cNvPicPr preferRelativeResize="0"/>
          <p:nvPr/>
        </p:nvPicPr>
        <p:blipFill rotWithShape="1">
          <a:blip r:embed="rId4">
            <a:alphaModFix/>
          </a:blip>
          <a:srcRect/>
          <a:stretch/>
        </p:blipFill>
        <p:spPr>
          <a:xfrm>
            <a:off x="152400" y="1374935"/>
            <a:ext cx="11887200" cy="4270248"/>
          </a:xfrm>
          <a:prstGeom prst="rect">
            <a:avLst/>
          </a:prstGeom>
          <a:noFill/>
          <a:ln>
            <a:noFill/>
          </a:ln>
        </p:spPr>
      </p:pic>
      <p:sp>
        <p:nvSpPr>
          <p:cNvPr id="472" name="Google Shape;472;p23"/>
          <p:cNvSpPr txBox="1"/>
          <p:nvPr/>
        </p:nvSpPr>
        <p:spPr>
          <a:xfrm>
            <a:off x="1400964" y="6160634"/>
            <a:ext cx="2156346"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WDL sub-workflows</a:t>
            </a:r>
            <a:endParaRPr sz="1200">
              <a:solidFill>
                <a:schemeClr val="dk1"/>
              </a:solidFill>
              <a:latin typeface="Calibri"/>
              <a:ea typeface="Calibri"/>
              <a:cs typeface="Calibri"/>
              <a:sym typeface="Calibri"/>
            </a:endParaRPr>
          </a:p>
        </p:txBody>
      </p:sp>
      <p:sp>
        <p:nvSpPr>
          <p:cNvPr id="473" name="Google Shape;473;p23"/>
          <p:cNvSpPr txBox="1"/>
          <p:nvPr/>
        </p:nvSpPr>
        <p:spPr>
          <a:xfrm>
            <a:off x="1400964" y="5852857"/>
            <a:ext cx="2652421"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WDL sub-workflow adapted from GATK</a:t>
            </a:r>
            <a:endParaRPr sz="1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8D8D8"/>
        </a:solidFill>
        <a:effectLst/>
      </p:bgPr>
    </p:bg>
    <p:spTree>
      <p:nvGrpSpPr>
        <p:cNvPr id="1" name="Shape 477"/>
        <p:cNvGrpSpPr/>
        <p:nvPr/>
      </p:nvGrpSpPr>
      <p:grpSpPr>
        <a:xfrm>
          <a:off x="0" y="0"/>
          <a:ext cx="0" cy="0"/>
          <a:chOff x="0" y="0"/>
          <a:chExt cx="0" cy="0"/>
        </a:xfrm>
      </p:grpSpPr>
      <p:sp>
        <p:nvSpPr>
          <p:cNvPr id="478" name="Google Shape;47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PIPEMB-WDL. Main implementation components and execution flow.</a:t>
            </a:r>
            <a:br>
              <a:rPr lang="en-US"/>
            </a:br>
            <a:endParaRPr/>
          </a:p>
        </p:txBody>
      </p:sp>
      <p:sp>
        <p:nvSpPr>
          <p:cNvPr id="479" name="Google Shape;479;p24"/>
          <p:cNvSpPr txBox="1"/>
          <p:nvPr/>
        </p:nvSpPr>
        <p:spPr>
          <a:xfrm>
            <a:off x="406190" y="5460517"/>
            <a:ext cx="92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Legend:</a:t>
            </a:r>
            <a:endParaRPr sz="1800">
              <a:solidFill>
                <a:schemeClr val="dk1"/>
              </a:solidFill>
              <a:latin typeface="Calibri"/>
              <a:ea typeface="Calibri"/>
              <a:cs typeface="Calibri"/>
              <a:sym typeface="Calibri"/>
            </a:endParaRPr>
          </a:p>
        </p:txBody>
      </p:sp>
      <p:pic>
        <p:nvPicPr>
          <p:cNvPr id="480" name="Google Shape;480;p24"/>
          <p:cNvPicPr preferRelativeResize="0"/>
          <p:nvPr/>
        </p:nvPicPr>
        <p:blipFill rotWithShape="1">
          <a:blip r:embed="rId3">
            <a:alphaModFix/>
          </a:blip>
          <a:srcRect/>
          <a:stretch/>
        </p:blipFill>
        <p:spPr>
          <a:xfrm>
            <a:off x="79653" y="1256506"/>
            <a:ext cx="12032694" cy="4303449"/>
          </a:xfrm>
          <a:prstGeom prst="rect">
            <a:avLst/>
          </a:prstGeom>
          <a:noFill/>
          <a:ln>
            <a:noFill/>
          </a:ln>
        </p:spPr>
      </p:pic>
      <p:pic>
        <p:nvPicPr>
          <p:cNvPr id="481" name="Google Shape;481;p24"/>
          <p:cNvPicPr preferRelativeResize="0"/>
          <p:nvPr/>
        </p:nvPicPr>
        <p:blipFill rotWithShape="1">
          <a:blip r:embed="rId4">
            <a:alphaModFix/>
          </a:blip>
          <a:srcRect/>
          <a:stretch/>
        </p:blipFill>
        <p:spPr>
          <a:xfrm>
            <a:off x="522404" y="5829849"/>
            <a:ext cx="7565792" cy="9693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5"/>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dirty="0"/>
              <a:t>PIPEMB workflow main conceptual model</a:t>
            </a:r>
            <a:endParaRPr dirty="0"/>
          </a:p>
        </p:txBody>
      </p:sp>
      <p:pic>
        <p:nvPicPr>
          <p:cNvPr id="487" name="Google Shape;487;p25"/>
          <p:cNvPicPr preferRelativeResize="0">
            <a:picLocks noGrp="1"/>
          </p:cNvPicPr>
          <p:nvPr>
            <p:ph type="body" idx="1"/>
          </p:nvPr>
        </p:nvPicPr>
        <p:blipFill rotWithShape="1">
          <a:blip r:embed="rId3">
            <a:alphaModFix/>
          </a:blip>
          <a:srcRect/>
          <a:stretch/>
        </p:blipFill>
        <p:spPr>
          <a:xfrm>
            <a:off x="1324611" y="1946061"/>
            <a:ext cx="9293962" cy="3791743"/>
          </a:xfrm>
          <a:prstGeom prst="rect">
            <a:avLst/>
          </a:prstGeom>
          <a:noFill/>
          <a:ln>
            <a:noFill/>
          </a:ln>
        </p:spPr>
      </p:pic>
      <p:sp>
        <p:nvSpPr>
          <p:cNvPr id="488" name="Google Shape;488;p25"/>
          <p:cNvSpPr/>
          <p:nvPr/>
        </p:nvSpPr>
        <p:spPr>
          <a:xfrm>
            <a:off x="897924" y="1690689"/>
            <a:ext cx="2100649"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25"/>
          <p:cNvSpPr/>
          <p:nvPr/>
        </p:nvSpPr>
        <p:spPr>
          <a:xfrm>
            <a:off x="3167449" y="1690689"/>
            <a:ext cx="4996248"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25"/>
          <p:cNvSpPr/>
          <p:nvPr/>
        </p:nvSpPr>
        <p:spPr>
          <a:xfrm>
            <a:off x="8425628" y="1690689"/>
            <a:ext cx="2619632"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25"/>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
        <p:nvSpPr>
          <p:cNvPr id="492" name="Google Shape;492;p25"/>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493" name="Google Shape;493;p25"/>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
        <p:nvSpPr>
          <p:cNvPr id="494" name="Google Shape;494;p25"/>
          <p:cNvSpPr/>
          <p:nvPr/>
        </p:nvSpPr>
        <p:spPr>
          <a:xfrm>
            <a:off x="6092793" y="1946061"/>
            <a:ext cx="4649002" cy="806764"/>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25"/>
          <p:cNvSpPr/>
          <p:nvPr/>
        </p:nvSpPr>
        <p:spPr>
          <a:xfrm>
            <a:off x="6138447" y="3617649"/>
            <a:ext cx="4649002" cy="806764"/>
          </a:xfrm>
          <a:prstGeom prst="rect">
            <a:avLst/>
          </a:prstGeom>
          <a:solidFill>
            <a:schemeClr val="accent6">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6" name="Google Shape;496;p25"/>
          <p:cNvSpPr/>
          <p:nvPr/>
        </p:nvSpPr>
        <p:spPr>
          <a:xfrm>
            <a:off x="3840480" y="4928711"/>
            <a:ext cx="6946969" cy="806764"/>
          </a:xfrm>
          <a:prstGeom prst="rect">
            <a:avLst/>
          </a:prstGeom>
          <a:solidFill>
            <a:schemeClr val="accent5">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Funcionalidades (nivel 1)</a:t>
            </a:r>
            <a:endParaRPr/>
          </a:p>
        </p:txBody>
      </p:sp>
      <p:pic>
        <p:nvPicPr>
          <p:cNvPr id="502" name="Google Shape;502;p26"/>
          <p:cNvPicPr preferRelativeResize="0"/>
          <p:nvPr/>
        </p:nvPicPr>
        <p:blipFill rotWithShape="1">
          <a:blip r:embed="rId3">
            <a:alphaModFix/>
          </a:blip>
          <a:srcRect/>
          <a:stretch/>
        </p:blipFill>
        <p:spPr>
          <a:xfrm>
            <a:off x="558800" y="1690688"/>
            <a:ext cx="11278199" cy="42418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27"/>
          <p:cNvPicPr preferRelativeResize="0"/>
          <p:nvPr/>
        </p:nvPicPr>
        <p:blipFill rotWithShape="1">
          <a:blip r:embed="rId3">
            <a:alphaModFix/>
          </a:blip>
          <a:srcRect/>
          <a:stretch/>
        </p:blipFill>
        <p:spPr>
          <a:xfrm>
            <a:off x="274320" y="1645920"/>
            <a:ext cx="11887200" cy="4270248"/>
          </a:xfrm>
          <a:prstGeom prst="rect">
            <a:avLst/>
          </a:prstGeom>
          <a:noFill/>
          <a:ln>
            <a:noFill/>
          </a:ln>
        </p:spPr>
      </p:pic>
      <p:sp>
        <p:nvSpPr>
          <p:cNvPr id="508" name="Google Shape;50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Workflow. </a:t>
            </a:r>
            <a:r>
              <a:rPr lang="en-US" dirty="0" smtClean="0"/>
              <a:t>Functionalities (level </a:t>
            </a:r>
            <a:r>
              <a:rPr lang="en-US" dirty="0"/>
              <a:t>1)</a:t>
            </a:r>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Google Shape;51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Workflow. </a:t>
            </a:r>
            <a:r>
              <a:rPr lang="en-US" dirty="0" smtClean="0"/>
              <a:t>Functionalities (level 2)</a:t>
            </a:r>
            <a:endParaRPr dirty="0"/>
          </a:p>
        </p:txBody>
      </p:sp>
      <p:pic>
        <p:nvPicPr>
          <p:cNvPr id="515" name="Google Shape;515;p28"/>
          <p:cNvPicPr preferRelativeResize="0"/>
          <p:nvPr/>
        </p:nvPicPr>
        <p:blipFill rotWithShape="1">
          <a:blip r:embed="rId3">
            <a:alphaModFix/>
          </a:blip>
          <a:srcRect/>
          <a:stretch/>
        </p:blipFill>
        <p:spPr>
          <a:xfrm>
            <a:off x="58621" y="1803400"/>
            <a:ext cx="12006379" cy="42572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pic>
        <p:nvPicPr>
          <p:cNvPr id="522" name="Google Shape;522;p29"/>
          <p:cNvPicPr preferRelativeResize="0"/>
          <p:nvPr/>
        </p:nvPicPr>
        <p:blipFill rotWithShape="1">
          <a:blip r:embed="rId3">
            <a:alphaModFix/>
          </a:blip>
          <a:srcRect/>
          <a:stretch/>
        </p:blipFill>
        <p:spPr>
          <a:xfrm>
            <a:off x="274320" y="1645920"/>
            <a:ext cx="11887200" cy="426598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
          <p:cNvSpPr txBox="1">
            <a:spLocks noGrp="1"/>
          </p:cNvSpPr>
          <p:nvPr>
            <p:ph type="title"/>
          </p:nvPr>
        </p:nvSpPr>
        <p:spPr>
          <a:xfrm>
            <a:off x="550100" y="356185"/>
            <a:ext cx="750819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GATK 3. Best Practices</a:t>
            </a:r>
            <a:endParaRPr/>
          </a:p>
        </p:txBody>
      </p:sp>
      <p:sp>
        <p:nvSpPr>
          <p:cNvPr id="179" name="Google Shape;179;p3"/>
          <p:cNvSpPr txBox="1">
            <a:spLocks noGrp="1"/>
          </p:cNvSpPr>
          <p:nvPr>
            <p:ph type="body" idx="1"/>
          </p:nvPr>
        </p:nvSpPr>
        <p:spPr>
          <a:xfrm>
            <a:off x="550100" y="1327799"/>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grpSp>
        <p:nvGrpSpPr>
          <p:cNvPr id="180" name="Google Shape;180;p3"/>
          <p:cNvGrpSpPr/>
          <p:nvPr/>
        </p:nvGrpSpPr>
        <p:grpSpPr>
          <a:xfrm>
            <a:off x="965733" y="2065890"/>
            <a:ext cx="9451408" cy="3294357"/>
            <a:chOff x="5042" y="696827"/>
            <a:chExt cx="9451408" cy="3294357"/>
          </a:xfrm>
        </p:grpSpPr>
        <p:sp>
          <p:nvSpPr>
            <p:cNvPr id="181" name="Google Shape;181;p3"/>
            <p:cNvSpPr/>
            <p:nvPr/>
          </p:nvSpPr>
          <p:spPr>
            <a:xfrm>
              <a:off x="5042" y="696827"/>
              <a:ext cx="2292573" cy="133973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txBox="1"/>
            <p:nvPr/>
          </p:nvSpPr>
          <p:spPr>
            <a:xfrm>
              <a:off x="5042" y="696827"/>
              <a:ext cx="2292573" cy="893157"/>
            </a:xfrm>
            <a:prstGeom prst="rect">
              <a:avLst/>
            </a:prstGeom>
            <a:noFill/>
            <a:ln>
              <a:noFill/>
            </a:ln>
          </p:spPr>
          <p:txBody>
            <a:bodyPr spcFirstLastPara="1" wrap="square" lIns="163575" tIns="163575" rIns="163575" bIns="87625" anchor="t"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alibri"/>
                  <a:ea typeface="Calibri"/>
                  <a:cs typeface="Calibri"/>
                  <a:sym typeface="Calibri"/>
                </a:rPr>
                <a:t>Pre-processing</a:t>
              </a:r>
              <a:endParaRPr sz="2300" b="0" i="0" u="none" strike="noStrike" cap="none">
                <a:solidFill>
                  <a:schemeClr val="lt1"/>
                </a:solidFill>
                <a:latin typeface="Calibri"/>
                <a:ea typeface="Calibri"/>
                <a:cs typeface="Calibri"/>
                <a:sym typeface="Calibri"/>
              </a:endParaRPr>
            </a:p>
          </p:txBody>
        </p:sp>
        <p:sp>
          <p:nvSpPr>
            <p:cNvPr id="183" name="Google Shape;183;p3"/>
            <p:cNvSpPr/>
            <p:nvPr/>
          </p:nvSpPr>
          <p:spPr>
            <a:xfrm>
              <a:off x="474605" y="1589984"/>
              <a:ext cx="2292573" cy="2401200"/>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txBox="1"/>
            <p:nvPr/>
          </p:nvSpPr>
          <p:spPr>
            <a:xfrm>
              <a:off x="541752" y="1657131"/>
              <a:ext cx="2158279" cy="2266906"/>
            </a:xfrm>
            <a:prstGeom prst="rect">
              <a:avLst/>
            </a:prstGeom>
            <a:noFill/>
            <a:ln>
              <a:noFill/>
            </a:ln>
          </p:spPr>
          <p:txBody>
            <a:bodyPr spcFirstLastPara="1" wrap="square" lIns="163575" tIns="163575" rIns="163575" bIns="163575" anchor="t" anchorCtr="0">
              <a:noAutofit/>
            </a:bodyPr>
            <a:lstStyle/>
            <a:p>
              <a:pPr marL="228600" marR="0" lvl="1" indent="-228600" algn="l" rtl="0">
                <a:lnSpc>
                  <a:spcPct val="90000"/>
                </a:lnSpc>
                <a:spcBef>
                  <a:spcPts val="0"/>
                </a:spcBef>
                <a:spcAft>
                  <a:spcPts val="0"/>
                </a:spcAft>
                <a:buClr>
                  <a:schemeClr val="dk1"/>
                </a:buClr>
                <a:buSzPts val="2300"/>
                <a:buFont typeface="Calibri"/>
                <a:buChar char="•"/>
              </a:pPr>
              <a:r>
                <a:rPr lang="en-US" sz="2300" b="0" i="0" u="none" strike="noStrike" cap="none">
                  <a:solidFill>
                    <a:schemeClr val="dk1"/>
                  </a:solidFill>
                  <a:latin typeface="Calibri"/>
                  <a:ea typeface="Calibri"/>
                  <a:cs typeface="Calibri"/>
                  <a:sym typeface="Calibri"/>
                </a:rPr>
                <a:t>from raw sequence reads (FASTQ files) to aligned reads (BAM files)</a:t>
              </a:r>
              <a:endParaRPr sz="2300" b="0" i="0" u="none" strike="noStrike" cap="none">
                <a:solidFill>
                  <a:schemeClr val="dk1"/>
                </a:solidFill>
                <a:latin typeface="Calibri"/>
                <a:ea typeface="Calibri"/>
                <a:cs typeface="Calibri"/>
                <a:sym typeface="Calibri"/>
              </a:endParaRPr>
            </a:p>
          </p:txBody>
        </p:sp>
        <p:sp>
          <p:nvSpPr>
            <p:cNvPr id="185" name="Google Shape;185;p3"/>
            <p:cNvSpPr/>
            <p:nvPr/>
          </p:nvSpPr>
          <p:spPr>
            <a:xfrm>
              <a:off x="2563700" y="858013"/>
              <a:ext cx="564100" cy="570784"/>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txBox="1"/>
            <p:nvPr/>
          </p:nvSpPr>
          <p:spPr>
            <a:xfrm>
              <a:off x="2563700" y="972170"/>
              <a:ext cx="394870" cy="3424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p3"/>
            <p:cNvSpPr/>
            <p:nvPr/>
          </p:nvSpPr>
          <p:spPr>
            <a:xfrm>
              <a:off x="3361954" y="696827"/>
              <a:ext cx="2292573" cy="133973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txBox="1"/>
            <p:nvPr/>
          </p:nvSpPr>
          <p:spPr>
            <a:xfrm>
              <a:off x="3361954" y="696827"/>
              <a:ext cx="2292573" cy="893157"/>
            </a:xfrm>
            <a:prstGeom prst="rect">
              <a:avLst/>
            </a:prstGeom>
            <a:noFill/>
            <a:ln>
              <a:noFill/>
            </a:ln>
          </p:spPr>
          <p:txBody>
            <a:bodyPr spcFirstLastPara="1" wrap="square" lIns="163575" tIns="163575" rIns="163575" bIns="87625" anchor="t"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alibri"/>
                  <a:ea typeface="Calibri"/>
                  <a:cs typeface="Calibri"/>
                  <a:sym typeface="Calibri"/>
                </a:rPr>
                <a:t>Variant discovery</a:t>
              </a:r>
              <a:endParaRPr sz="2300" b="0" i="0" u="none" strike="noStrike" cap="none">
                <a:solidFill>
                  <a:schemeClr val="lt1"/>
                </a:solidFill>
                <a:latin typeface="Calibri"/>
                <a:ea typeface="Calibri"/>
                <a:cs typeface="Calibri"/>
                <a:sym typeface="Calibri"/>
              </a:endParaRPr>
            </a:p>
          </p:txBody>
        </p:sp>
        <p:sp>
          <p:nvSpPr>
            <p:cNvPr id="189" name="Google Shape;189;p3"/>
            <p:cNvSpPr/>
            <p:nvPr/>
          </p:nvSpPr>
          <p:spPr>
            <a:xfrm>
              <a:off x="3831518" y="1589984"/>
              <a:ext cx="2292573" cy="2401200"/>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txBox="1"/>
            <p:nvPr/>
          </p:nvSpPr>
          <p:spPr>
            <a:xfrm>
              <a:off x="3898665" y="1657131"/>
              <a:ext cx="2158279" cy="2266906"/>
            </a:xfrm>
            <a:prstGeom prst="rect">
              <a:avLst/>
            </a:prstGeom>
            <a:noFill/>
            <a:ln>
              <a:noFill/>
            </a:ln>
          </p:spPr>
          <p:txBody>
            <a:bodyPr spcFirstLastPara="1" wrap="square" lIns="163575" tIns="163575" rIns="163575" bIns="163575" anchor="t" anchorCtr="0">
              <a:noAutofit/>
            </a:bodyPr>
            <a:lstStyle/>
            <a:p>
              <a:pPr marL="228600" marR="0" lvl="1" indent="-228600" algn="l" rtl="0">
                <a:lnSpc>
                  <a:spcPct val="90000"/>
                </a:lnSpc>
                <a:spcBef>
                  <a:spcPts val="0"/>
                </a:spcBef>
                <a:spcAft>
                  <a:spcPts val="0"/>
                </a:spcAft>
                <a:buClr>
                  <a:schemeClr val="dk1"/>
                </a:buClr>
                <a:buSzPts val="2300"/>
                <a:buFont typeface="Calibri"/>
                <a:buChar char="•"/>
              </a:pPr>
              <a:r>
                <a:rPr lang="en-US" sz="2300" b="0" i="0" u="none" strike="noStrike" cap="none">
                  <a:solidFill>
                    <a:schemeClr val="dk1"/>
                  </a:solidFill>
                  <a:latin typeface="Calibri"/>
                  <a:ea typeface="Calibri"/>
                  <a:cs typeface="Calibri"/>
                  <a:sym typeface="Calibri"/>
                </a:rPr>
                <a:t>from aligned reads (BAM files) to variants (VCF files)</a:t>
              </a:r>
              <a:endParaRPr sz="2300" b="0" i="0" u="none" strike="noStrike" cap="none">
                <a:solidFill>
                  <a:schemeClr val="dk1"/>
                </a:solidFill>
                <a:latin typeface="Calibri"/>
                <a:ea typeface="Calibri"/>
                <a:cs typeface="Calibri"/>
                <a:sym typeface="Calibri"/>
              </a:endParaRPr>
            </a:p>
          </p:txBody>
        </p:sp>
        <p:sp>
          <p:nvSpPr>
            <p:cNvPr id="191" name="Google Shape;191;p3"/>
            <p:cNvSpPr/>
            <p:nvPr/>
          </p:nvSpPr>
          <p:spPr>
            <a:xfrm>
              <a:off x="5914474" y="858013"/>
              <a:ext cx="551086" cy="570784"/>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txBox="1"/>
            <p:nvPr/>
          </p:nvSpPr>
          <p:spPr>
            <a:xfrm>
              <a:off x="5914474" y="972170"/>
              <a:ext cx="385760" cy="3424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 name="Google Shape;193;p3"/>
            <p:cNvSpPr/>
            <p:nvPr/>
          </p:nvSpPr>
          <p:spPr>
            <a:xfrm>
              <a:off x="6694314" y="696827"/>
              <a:ext cx="2292573" cy="133973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txBox="1"/>
            <p:nvPr/>
          </p:nvSpPr>
          <p:spPr>
            <a:xfrm>
              <a:off x="6694314" y="696827"/>
              <a:ext cx="2292573" cy="893157"/>
            </a:xfrm>
            <a:prstGeom prst="rect">
              <a:avLst/>
            </a:prstGeom>
            <a:noFill/>
            <a:ln>
              <a:noFill/>
            </a:ln>
          </p:spPr>
          <p:txBody>
            <a:bodyPr spcFirstLastPara="1" wrap="square" lIns="163575" tIns="163575" rIns="163575" bIns="87625" anchor="t"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alibri"/>
                  <a:ea typeface="Calibri"/>
                  <a:cs typeface="Calibri"/>
                  <a:sym typeface="Calibri"/>
                </a:rPr>
                <a:t>Refinement and evaluation </a:t>
              </a:r>
              <a:endParaRPr sz="2300" b="0" i="0" u="none" strike="noStrike" cap="none">
                <a:solidFill>
                  <a:schemeClr val="lt1"/>
                </a:solidFill>
                <a:latin typeface="Calibri"/>
                <a:ea typeface="Calibri"/>
                <a:cs typeface="Calibri"/>
                <a:sym typeface="Calibri"/>
              </a:endParaRPr>
            </a:p>
          </p:txBody>
        </p:sp>
        <p:sp>
          <p:nvSpPr>
            <p:cNvPr id="195" name="Google Shape;195;p3"/>
            <p:cNvSpPr/>
            <p:nvPr/>
          </p:nvSpPr>
          <p:spPr>
            <a:xfrm>
              <a:off x="7163877" y="1589984"/>
              <a:ext cx="2292573" cy="2401200"/>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txBox="1"/>
            <p:nvPr/>
          </p:nvSpPr>
          <p:spPr>
            <a:xfrm>
              <a:off x="7231024" y="1657131"/>
              <a:ext cx="2158279" cy="2266906"/>
            </a:xfrm>
            <a:prstGeom prst="rect">
              <a:avLst/>
            </a:prstGeom>
            <a:noFill/>
            <a:ln>
              <a:noFill/>
            </a:ln>
          </p:spPr>
          <p:txBody>
            <a:bodyPr spcFirstLastPara="1" wrap="square" lIns="163575" tIns="163575" rIns="163575" bIns="163575" anchor="t" anchorCtr="0">
              <a:noAutofit/>
            </a:bodyPr>
            <a:lstStyle/>
            <a:p>
              <a:pPr marL="228600" marR="0" lvl="1" indent="-228600" algn="l" rtl="0">
                <a:lnSpc>
                  <a:spcPct val="90000"/>
                </a:lnSpc>
                <a:spcBef>
                  <a:spcPts val="0"/>
                </a:spcBef>
                <a:spcAft>
                  <a:spcPts val="0"/>
                </a:spcAft>
                <a:buClr>
                  <a:schemeClr val="dk1"/>
                </a:buClr>
                <a:buSzPts val="2300"/>
                <a:buFont typeface="Calibri"/>
                <a:buChar char="•"/>
              </a:pPr>
              <a:r>
                <a:rPr lang="en-US" sz="2300" b="0" i="0" u="none" strike="noStrike" cap="none">
                  <a:solidFill>
                    <a:schemeClr val="dk1"/>
                  </a:solidFill>
                  <a:latin typeface="Calibri"/>
                  <a:ea typeface="Calibri"/>
                  <a:cs typeface="Calibri"/>
                  <a:sym typeface="Calibri"/>
                </a:rPr>
                <a:t>Variant filtering, genotype refinement, functional annotation</a:t>
              </a:r>
              <a:endParaRPr sz="2300" b="0" i="0" u="none" strike="noStrike" cap="none">
                <a:solidFill>
                  <a:schemeClr val="dk1"/>
                </a:solidFill>
                <a:latin typeface="Calibri"/>
                <a:ea typeface="Calibri"/>
                <a:cs typeface="Calibri"/>
                <a:sym typeface="Calibri"/>
              </a:endParaRPr>
            </a:p>
          </p:txBody>
        </p:sp>
      </p:grpSp>
      <p:pic>
        <p:nvPicPr>
          <p:cNvPr id="197" name="Google Shape;197;p3" descr="https://us.v-cdn.net/5019796/uploads/FileUpload/14/9776f7ed8a07bf2739de877332aad4.png"/>
          <p:cNvPicPr preferRelativeResize="0"/>
          <p:nvPr/>
        </p:nvPicPr>
        <p:blipFill rotWithShape="1">
          <a:blip r:embed="rId3">
            <a:alphaModFix/>
          </a:blip>
          <a:srcRect l="56166" t="24203" r="6666" b="49502"/>
          <a:stretch/>
        </p:blipFill>
        <p:spPr>
          <a:xfrm>
            <a:off x="9520015" y="889672"/>
            <a:ext cx="2444097" cy="857329"/>
          </a:xfrm>
          <a:prstGeom prst="rect">
            <a:avLst/>
          </a:prstGeom>
          <a:noFill/>
          <a:ln>
            <a:noFill/>
          </a:ln>
        </p:spPr>
      </p:pic>
      <p:pic>
        <p:nvPicPr>
          <p:cNvPr id="198" name="Google Shape;198;p3" descr="https://us.v-cdn.net/5019796/uploads/FileUpload/14/9776f7ed8a07bf2739de877332aad4.png"/>
          <p:cNvPicPr preferRelativeResize="0"/>
          <p:nvPr/>
        </p:nvPicPr>
        <p:blipFill rotWithShape="1">
          <a:blip r:embed="rId3">
            <a:alphaModFix/>
          </a:blip>
          <a:srcRect t="30704" r="52703" b="50554"/>
          <a:stretch/>
        </p:blipFill>
        <p:spPr>
          <a:xfrm>
            <a:off x="8517238" y="193262"/>
            <a:ext cx="3512322" cy="690122"/>
          </a:xfrm>
          <a:prstGeom prst="rect">
            <a:avLst/>
          </a:prstGeom>
          <a:noFill/>
          <a:ln>
            <a:noFill/>
          </a:ln>
        </p:spPr>
      </p:pic>
      <p:sp>
        <p:nvSpPr>
          <p:cNvPr id="199" name="Google Shape;199;p3"/>
          <p:cNvSpPr/>
          <p:nvPr/>
        </p:nvSpPr>
        <p:spPr>
          <a:xfrm>
            <a:off x="550100" y="1184397"/>
            <a:ext cx="41510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 Short variant discovering (SNP and INDEL)</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27"/>
        <p:cNvGrpSpPr/>
        <p:nvPr/>
      </p:nvGrpSpPr>
      <p:grpSpPr>
        <a:xfrm>
          <a:off x="0" y="0"/>
          <a:ext cx="0" cy="0"/>
          <a:chOff x="0" y="0"/>
          <a:chExt cx="0" cy="0"/>
        </a:xfrm>
      </p:grpSpPr>
      <p:sp>
        <p:nvSpPr>
          <p:cNvPr id="528" name="Google Shape;5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pic>
        <p:nvPicPr>
          <p:cNvPr id="529" name="Google Shape;529;p30"/>
          <p:cNvPicPr preferRelativeResize="0"/>
          <p:nvPr/>
        </p:nvPicPr>
        <p:blipFill rotWithShape="1">
          <a:blip r:embed="rId3">
            <a:alphaModFix/>
          </a:blip>
          <a:srcRect/>
          <a:stretch/>
        </p:blipFill>
        <p:spPr>
          <a:xfrm>
            <a:off x="58621" y="1803400"/>
            <a:ext cx="12006379" cy="4257242"/>
          </a:xfrm>
          <a:prstGeom prst="rect">
            <a:avLst/>
          </a:prstGeom>
          <a:noFill/>
          <a:ln>
            <a:noFill/>
          </a:ln>
        </p:spPr>
      </p:pic>
      <p:sp>
        <p:nvSpPr>
          <p:cNvPr id="530" name="Google Shape;530;p30"/>
          <p:cNvSpPr/>
          <p:nvPr/>
        </p:nvSpPr>
        <p:spPr>
          <a:xfrm>
            <a:off x="897924" y="1690689"/>
            <a:ext cx="2100649" cy="4405312"/>
          </a:xfrm>
          <a:prstGeom prst="rect">
            <a:avLst/>
          </a:prstGeom>
          <a:solidFill>
            <a:schemeClr val="accent2">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30"/>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sp>
        <p:nvSpPr>
          <p:cNvPr id="538" name="Google Shape;538;p31"/>
          <p:cNvSpPr/>
          <p:nvPr/>
        </p:nvSpPr>
        <p:spPr>
          <a:xfrm>
            <a:off x="897924" y="1690689"/>
            <a:ext cx="2100649" cy="4405312"/>
          </a:xfrm>
          <a:prstGeom prst="rect">
            <a:avLst/>
          </a:prstGeom>
          <a:solidFill>
            <a:schemeClr val="accent2">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1"/>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pic>
        <p:nvPicPr>
          <p:cNvPr id="540" name="Google Shape;540;p31"/>
          <p:cNvPicPr preferRelativeResize="0"/>
          <p:nvPr/>
        </p:nvPicPr>
        <p:blipFill rotWithShape="1">
          <a:blip r:embed="rId3">
            <a:alphaModFix/>
          </a:blip>
          <a:srcRect/>
          <a:stretch/>
        </p:blipFill>
        <p:spPr>
          <a:xfrm>
            <a:off x="274320" y="1645920"/>
            <a:ext cx="11887200" cy="4265986"/>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pic>
        <p:nvPicPr>
          <p:cNvPr id="547" name="Google Shape;547;p32"/>
          <p:cNvPicPr preferRelativeResize="0"/>
          <p:nvPr/>
        </p:nvPicPr>
        <p:blipFill rotWithShape="1">
          <a:blip r:embed="rId3">
            <a:alphaModFix/>
          </a:blip>
          <a:srcRect/>
          <a:stretch/>
        </p:blipFill>
        <p:spPr>
          <a:xfrm>
            <a:off x="58621" y="1803400"/>
            <a:ext cx="12006379" cy="4257242"/>
          </a:xfrm>
          <a:prstGeom prst="rect">
            <a:avLst/>
          </a:prstGeom>
          <a:noFill/>
          <a:ln>
            <a:noFill/>
          </a:ln>
        </p:spPr>
      </p:pic>
      <p:sp>
        <p:nvSpPr>
          <p:cNvPr id="548" name="Google Shape;548;p32"/>
          <p:cNvSpPr/>
          <p:nvPr/>
        </p:nvSpPr>
        <p:spPr>
          <a:xfrm>
            <a:off x="3167450" y="1690689"/>
            <a:ext cx="3028078" cy="4405312"/>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2"/>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550" name="Google Shape;550;p32"/>
          <p:cNvSpPr/>
          <p:nvPr/>
        </p:nvSpPr>
        <p:spPr>
          <a:xfrm>
            <a:off x="6195527" y="2471631"/>
            <a:ext cx="1908445" cy="392867"/>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3"/>
          <p:cNvPicPr preferRelativeResize="0"/>
          <p:nvPr/>
        </p:nvPicPr>
        <p:blipFill rotWithShape="1">
          <a:blip r:embed="rId3">
            <a:alphaModFix/>
          </a:blip>
          <a:srcRect/>
          <a:stretch/>
        </p:blipFill>
        <p:spPr>
          <a:xfrm>
            <a:off x="274320" y="1645920"/>
            <a:ext cx="11887200" cy="4265986"/>
          </a:xfrm>
          <a:prstGeom prst="rect">
            <a:avLst/>
          </a:prstGeom>
          <a:noFill/>
          <a:ln>
            <a:noFill/>
          </a:ln>
        </p:spPr>
      </p:pic>
      <p:sp>
        <p:nvSpPr>
          <p:cNvPr id="557" name="Google Shape;55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sp>
        <p:nvSpPr>
          <p:cNvPr id="558" name="Google Shape;558;p33"/>
          <p:cNvSpPr/>
          <p:nvPr/>
        </p:nvSpPr>
        <p:spPr>
          <a:xfrm>
            <a:off x="3167449" y="1690689"/>
            <a:ext cx="3424419" cy="4405312"/>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3"/>
          <p:cNvSpPr/>
          <p:nvPr/>
        </p:nvSpPr>
        <p:spPr>
          <a:xfrm>
            <a:off x="4475282" y="1321357"/>
            <a:ext cx="26177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Variant discovery</a:t>
            </a:r>
            <a:endParaRPr sz="1800" dirty="0">
              <a:solidFill>
                <a:schemeClr val="dk1"/>
              </a:solidFill>
              <a:latin typeface="Calibri"/>
              <a:ea typeface="Calibri"/>
              <a:cs typeface="Calibri"/>
              <a:sym typeface="Calibri"/>
            </a:endParaRPr>
          </a:p>
        </p:txBody>
      </p:sp>
      <p:sp>
        <p:nvSpPr>
          <p:cNvPr id="560" name="Google Shape;560;p33"/>
          <p:cNvSpPr/>
          <p:nvPr/>
        </p:nvSpPr>
        <p:spPr>
          <a:xfrm>
            <a:off x="6591868" y="1690689"/>
            <a:ext cx="1282890" cy="834148"/>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pic>
        <p:nvPicPr>
          <p:cNvPr id="567" name="Google Shape;567;p34"/>
          <p:cNvPicPr preferRelativeResize="0"/>
          <p:nvPr/>
        </p:nvPicPr>
        <p:blipFill rotWithShape="1">
          <a:blip r:embed="rId3">
            <a:alphaModFix/>
          </a:blip>
          <a:srcRect/>
          <a:stretch/>
        </p:blipFill>
        <p:spPr>
          <a:xfrm>
            <a:off x="58621" y="1803400"/>
            <a:ext cx="12006379" cy="4257242"/>
          </a:xfrm>
          <a:prstGeom prst="rect">
            <a:avLst/>
          </a:prstGeom>
          <a:noFill/>
          <a:ln>
            <a:noFill/>
          </a:ln>
        </p:spPr>
      </p:pic>
      <p:sp>
        <p:nvSpPr>
          <p:cNvPr id="568" name="Google Shape;568;p34"/>
          <p:cNvSpPr/>
          <p:nvPr/>
        </p:nvSpPr>
        <p:spPr>
          <a:xfrm>
            <a:off x="8163696" y="1690689"/>
            <a:ext cx="3901303" cy="4405312"/>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34"/>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
        <p:nvSpPr>
          <p:cNvPr id="570" name="Google Shape;570;p34"/>
          <p:cNvSpPr/>
          <p:nvPr/>
        </p:nvSpPr>
        <p:spPr>
          <a:xfrm>
            <a:off x="6172200" y="2081106"/>
            <a:ext cx="1991495" cy="392867"/>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34"/>
          <p:cNvSpPr/>
          <p:nvPr/>
        </p:nvSpPr>
        <p:spPr>
          <a:xfrm>
            <a:off x="6172200" y="2894722"/>
            <a:ext cx="1991495" cy="877178"/>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34"/>
          <p:cNvSpPr/>
          <p:nvPr/>
        </p:nvSpPr>
        <p:spPr>
          <a:xfrm>
            <a:off x="4760008" y="4828374"/>
            <a:ext cx="3403688" cy="549745"/>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35"/>
          <p:cNvPicPr preferRelativeResize="0"/>
          <p:nvPr/>
        </p:nvPicPr>
        <p:blipFill rotWithShape="1">
          <a:blip r:embed="rId3">
            <a:alphaModFix/>
          </a:blip>
          <a:srcRect/>
          <a:stretch/>
        </p:blipFill>
        <p:spPr>
          <a:xfrm>
            <a:off x="274320" y="1645920"/>
            <a:ext cx="11887200" cy="4265986"/>
          </a:xfrm>
          <a:prstGeom prst="rect">
            <a:avLst/>
          </a:prstGeom>
          <a:noFill/>
          <a:ln>
            <a:noFill/>
          </a:ln>
        </p:spPr>
      </p:pic>
      <p:sp>
        <p:nvSpPr>
          <p:cNvPr id="579" name="Google Shape;57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Workflow. Functionalities</a:t>
            </a:r>
            <a:endParaRPr dirty="0"/>
          </a:p>
        </p:txBody>
      </p:sp>
      <p:sp>
        <p:nvSpPr>
          <p:cNvPr id="580" name="Google Shape;580;p35"/>
          <p:cNvSpPr/>
          <p:nvPr/>
        </p:nvSpPr>
        <p:spPr>
          <a:xfrm>
            <a:off x="8163696" y="1690689"/>
            <a:ext cx="3997824" cy="4405312"/>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35"/>
          <p:cNvSpPr/>
          <p:nvPr/>
        </p:nvSpPr>
        <p:spPr>
          <a:xfrm>
            <a:off x="9146216" y="1254204"/>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Refinement and evaluation </a:t>
            </a:r>
            <a:endParaRPr sz="1800" dirty="0">
              <a:solidFill>
                <a:schemeClr val="dk1"/>
              </a:solidFill>
              <a:latin typeface="Calibri"/>
              <a:ea typeface="Calibri"/>
              <a:cs typeface="Calibri"/>
              <a:sym typeface="Calibri"/>
            </a:endParaRPr>
          </a:p>
        </p:txBody>
      </p:sp>
      <p:sp>
        <p:nvSpPr>
          <p:cNvPr id="582" name="Google Shape;582;p35"/>
          <p:cNvSpPr/>
          <p:nvPr/>
        </p:nvSpPr>
        <p:spPr>
          <a:xfrm>
            <a:off x="6782937" y="1861214"/>
            <a:ext cx="1380758" cy="612760"/>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3" name="Google Shape;583;p35"/>
          <p:cNvSpPr/>
          <p:nvPr/>
        </p:nvSpPr>
        <p:spPr>
          <a:xfrm>
            <a:off x="6782937" y="2674961"/>
            <a:ext cx="1380758" cy="1096939"/>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35"/>
          <p:cNvSpPr/>
          <p:nvPr/>
        </p:nvSpPr>
        <p:spPr>
          <a:xfrm>
            <a:off x="4760008" y="4585648"/>
            <a:ext cx="3403688" cy="792471"/>
          </a:xfrm>
          <a:prstGeom prst="rect">
            <a:avLst/>
          </a:pr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aphicFrame>
        <p:nvGraphicFramePr>
          <p:cNvPr id="589" name="Google Shape;589;p36"/>
          <p:cNvGraphicFramePr/>
          <p:nvPr>
            <p:extLst>
              <p:ext uri="{D42A27DB-BD31-4B8C-83A1-F6EECF244321}">
                <p14:modId xmlns:p14="http://schemas.microsoft.com/office/powerpoint/2010/main" val="1690103031"/>
              </p:ext>
            </p:extLst>
          </p:nvPr>
        </p:nvGraphicFramePr>
        <p:xfrm>
          <a:off x="393054" y="1741223"/>
          <a:ext cx="11326200" cy="4541000"/>
        </p:xfrm>
        <a:graphic>
          <a:graphicData uri="http://schemas.openxmlformats.org/drawingml/2006/table">
            <a:tbl>
              <a:tblPr firstRow="1" bandRow="1">
                <a:noFill/>
                <a:tableStyleId>{95054FDC-374C-4FE5-BE53-D6588FE2A732}</a:tableStyleId>
              </a:tblPr>
              <a:tblGrid>
                <a:gridCol w="1970725">
                  <a:extLst>
                    <a:ext uri="{9D8B030D-6E8A-4147-A177-3AD203B41FA5}">
                      <a16:colId xmlns:a16="http://schemas.microsoft.com/office/drawing/2014/main" val="20000"/>
                    </a:ext>
                  </a:extLst>
                </a:gridCol>
                <a:gridCol w="1667525">
                  <a:extLst>
                    <a:ext uri="{9D8B030D-6E8A-4147-A177-3AD203B41FA5}">
                      <a16:colId xmlns:a16="http://schemas.microsoft.com/office/drawing/2014/main" val="20001"/>
                    </a:ext>
                  </a:extLst>
                </a:gridCol>
                <a:gridCol w="1927400">
                  <a:extLst>
                    <a:ext uri="{9D8B030D-6E8A-4147-A177-3AD203B41FA5}">
                      <a16:colId xmlns:a16="http://schemas.microsoft.com/office/drawing/2014/main" val="20002"/>
                    </a:ext>
                  </a:extLst>
                </a:gridCol>
                <a:gridCol w="2728675">
                  <a:extLst>
                    <a:ext uri="{9D8B030D-6E8A-4147-A177-3AD203B41FA5}">
                      <a16:colId xmlns:a16="http://schemas.microsoft.com/office/drawing/2014/main" val="20003"/>
                    </a:ext>
                  </a:extLst>
                </a:gridCol>
                <a:gridCol w="3031875">
                  <a:extLst>
                    <a:ext uri="{9D8B030D-6E8A-4147-A177-3AD203B41FA5}">
                      <a16:colId xmlns:a16="http://schemas.microsoft.com/office/drawing/2014/main" val="20004"/>
                    </a:ext>
                  </a:extLst>
                </a:gridCol>
              </a:tblGrid>
              <a:tr h="1313425">
                <a:tc>
                  <a:txBody>
                    <a:bodyPr/>
                    <a:lstStyle/>
                    <a:p>
                      <a:pPr marL="0" marR="0" lvl="0" indent="0" algn="ctr" rtl="0">
                        <a:spcBef>
                          <a:spcPts val="0"/>
                        </a:spcBef>
                        <a:spcAft>
                          <a:spcPts val="0"/>
                        </a:spcAft>
                        <a:buNone/>
                      </a:pPr>
                      <a:r>
                        <a:rPr lang="en-US" sz="1600" u="none" strike="noStrike" cap="none"/>
                        <a:t>Processo</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Tipo de estudo</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Tipo de Sample</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PIPE-MB v3</a:t>
                      </a:r>
                      <a:endParaRPr sz="16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1600" u="none" strike="noStrike" cap="none"/>
                        <a:t>(script)</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PIPE-MB v4</a:t>
                      </a:r>
                      <a:endParaRPr sz="16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1600" u="none" strike="noStrike" cap="none"/>
                        <a:t>(Cromwell + Singularity + WDL)</a:t>
                      </a:r>
                      <a:endParaRPr sz="16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1126375">
                <a:tc rowSpan="3">
                  <a:txBody>
                    <a:bodyPr/>
                    <a:lstStyle/>
                    <a:p>
                      <a:pPr marL="0" marR="0" lvl="0" indent="0" algn="ctr" rtl="0">
                        <a:spcBef>
                          <a:spcPts val="0"/>
                        </a:spcBef>
                        <a:spcAft>
                          <a:spcPts val="0"/>
                        </a:spcAft>
                        <a:buNone/>
                      </a:pPr>
                      <a:r>
                        <a:rPr lang="en-US" sz="1600" u="none" strike="noStrike" cap="none"/>
                        <a:t>Filter</a:t>
                      </a:r>
                      <a:endParaRPr sz="1600" b="0" i="0" u="none" strike="noStrike" cap="none">
                        <a:solidFill>
                          <a:srgbClr val="000000"/>
                        </a:solidFill>
                        <a:latin typeface="Calibri"/>
                        <a:ea typeface="Calibri"/>
                        <a:cs typeface="Calibri"/>
                        <a:sym typeface="Calibri"/>
                      </a:endParaRPr>
                    </a:p>
                  </a:txBody>
                  <a:tcPr marL="9525" marR="9525" marT="9525" marB="0" anchor="b"/>
                </a:tc>
                <a:tc rowSpan="2">
                  <a:txBody>
                    <a:bodyPr/>
                    <a:lstStyle/>
                    <a:p>
                      <a:pPr marL="0" marR="0" lvl="0" indent="0" algn="ctr" rtl="0">
                        <a:spcBef>
                          <a:spcPts val="0"/>
                        </a:spcBef>
                        <a:spcAft>
                          <a:spcPts val="0"/>
                        </a:spcAft>
                        <a:buNone/>
                      </a:pPr>
                      <a:r>
                        <a:rPr lang="en-US" sz="1600" u="none" strike="noStrike" cap="none"/>
                        <a:t>Germline</a:t>
                      </a:r>
                      <a:endParaRPr sz="1600" b="0" i="0" u="none" strike="noStrike" cap="none">
                        <a:solidFill>
                          <a:srgbClr val="000000"/>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spcBef>
                          <a:spcPts val="0"/>
                        </a:spcBef>
                        <a:spcAft>
                          <a:spcPts val="0"/>
                        </a:spcAft>
                        <a:buNone/>
                      </a:pPr>
                      <a:r>
                        <a:rPr lang="en-US" sz="1600" u="none" strike="noStrike" cap="none">
                          <a:solidFill>
                            <a:schemeClr val="dk1"/>
                          </a:solidFill>
                          <a:latin typeface="Calibri"/>
                          <a:ea typeface="Calibri"/>
                          <a:cs typeface="Calibri"/>
                          <a:sym typeface="Calibri"/>
                        </a:rPr>
                        <a:t>Single sample</a:t>
                      </a:r>
                      <a:endParaRPr sz="1600" u="none" strike="noStrike" cap="none">
                        <a:solidFill>
                          <a:schemeClr val="dk1"/>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1" u="none" strike="noStrike" cap="none">
                          <a:solidFill>
                            <a:schemeClr val="dk1"/>
                          </a:solidFill>
                          <a:latin typeface="Calibri"/>
                          <a:ea typeface="Calibri"/>
                          <a:cs typeface="Calibri"/>
                          <a:sym typeface="Calibri"/>
                        </a:rPr>
                        <a:t> SelectVariant + VariantFiltration +</a:t>
                      </a:r>
                      <a:endParaRPr/>
                    </a:p>
                    <a:p>
                      <a:pPr marL="0" marR="0" lvl="0" indent="0" algn="ctr" rtl="0">
                        <a:lnSpc>
                          <a:spcPct val="100000"/>
                        </a:lnSpc>
                        <a:spcBef>
                          <a:spcPts val="0"/>
                        </a:spcBef>
                        <a:spcAft>
                          <a:spcPts val="0"/>
                        </a:spcAft>
                        <a:buClr>
                          <a:schemeClr val="dk1"/>
                        </a:buClr>
                        <a:buSzPts val="1600"/>
                        <a:buFont typeface="Calibri"/>
                        <a:buNone/>
                      </a:pPr>
                      <a:r>
                        <a:rPr lang="en-US" sz="1600" i="1" u="none" strike="noStrike" cap="none">
                          <a:solidFill>
                            <a:schemeClr val="dk1"/>
                          </a:solidFill>
                          <a:latin typeface="Calibri"/>
                          <a:ea typeface="Calibri"/>
                          <a:cs typeface="Calibri"/>
                          <a:sym typeface="Calibri"/>
                        </a:rPr>
                        <a:t>CombineVariants</a:t>
                      </a:r>
                      <a:endParaRPr sz="1600" i="1" u="none" strike="noStrike" cap="none">
                        <a:solidFill>
                          <a:schemeClr val="dk1"/>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spcBef>
                          <a:spcPts val="0"/>
                        </a:spcBef>
                        <a:spcAft>
                          <a:spcPts val="0"/>
                        </a:spcAft>
                        <a:buNone/>
                      </a:pPr>
                      <a:r>
                        <a:rPr lang="en-US" sz="1600" u="none" strike="noStrike" cap="none" dirty="0">
                          <a:solidFill>
                            <a:schemeClr val="dk1"/>
                          </a:solidFill>
                          <a:latin typeface="Calibri"/>
                          <a:ea typeface="Calibri"/>
                          <a:cs typeface="Calibri"/>
                          <a:sym typeface="Calibri"/>
                        </a:rPr>
                        <a:t> </a:t>
                      </a:r>
                      <a:r>
                        <a:rPr lang="en-US" sz="1600" i="1" u="none" strike="noStrike" cap="none" dirty="0" err="1"/>
                        <a:t>CNNScoreVariants</a:t>
                      </a:r>
                      <a:r>
                        <a:rPr lang="en-US" sz="1600" i="1" u="none" strike="noStrike" cap="none" dirty="0"/>
                        <a:t> + </a:t>
                      </a:r>
                      <a:r>
                        <a:rPr lang="en-US" sz="1600" i="1" u="none" strike="noStrike" cap="none" dirty="0" err="1" smtClean="0"/>
                        <a:t>FilterVariantTranches</a:t>
                      </a:r>
                      <a:r>
                        <a:rPr lang="en-US" sz="1600" i="1" u="none" strike="noStrike" cap="none" dirty="0" smtClean="0"/>
                        <a:t> </a:t>
                      </a:r>
                      <a:endParaRPr dirty="0"/>
                    </a:p>
                    <a:p>
                      <a:pPr marL="0" marR="0" lvl="0" indent="0" algn="ctr" rtl="0">
                        <a:spcBef>
                          <a:spcPts val="0"/>
                        </a:spcBef>
                        <a:spcAft>
                          <a:spcPts val="0"/>
                        </a:spcAft>
                        <a:buNone/>
                      </a:pPr>
                      <a:r>
                        <a:rPr lang="en-US" sz="1600" i="0" u="none" strike="noStrike" cap="none" dirty="0"/>
                        <a:t> </a:t>
                      </a:r>
                      <a:endParaRPr sz="1600" i="0" u="none" strike="noStrike" cap="none" dirty="0">
                        <a:solidFill>
                          <a:schemeClr val="dk1"/>
                        </a:solidFill>
                        <a:latin typeface="Calibri"/>
                        <a:ea typeface="Calibri"/>
                        <a:cs typeface="Calibri"/>
                        <a:sym typeface="Calibri"/>
                      </a:endParaRPr>
                    </a:p>
                  </a:txBody>
                  <a:tcPr marL="9525" marR="9525" marT="9525" marB="0" anchor="b">
                    <a:solidFill>
                      <a:srgbClr val="EDEDED"/>
                    </a:solidFill>
                  </a:tcPr>
                </a:tc>
                <a:extLst>
                  <a:ext uri="{0D108BD9-81ED-4DB2-BD59-A6C34878D82A}">
                    <a16:rowId xmlns:a16="http://schemas.microsoft.com/office/drawing/2014/main" val="10001"/>
                  </a:ext>
                </a:extLst>
              </a:tr>
              <a:tr h="7557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u="none" strike="noStrike" cap="none"/>
                        <a:t>Multisample</a:t>
                      </a:r>
                      <a:endParaRPr sz="1600" b="0" i="0" u="none" strike="noStrike" cap="none">
                        <a:solidFill>
                          <a:srgbClr val="000000"/>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1" u="none" strike="noStrike" cap="none">
                          <a:solidFill>
                            <a:schemeClr val="dk1"/>
                          </a:solidFill>
                          <a:latin typeface="Calibri"/>
                          <a:ea typeface="Calibri"/>
                          <a:cs typeface="Calibri"/>
                          <a:sym typeface="Calibri"/>
                        </a:rPr>
                        <a:t>     VariantRecalibrator +   ApplyRecalibration</a:t>
                      </a:r>
                      <a:endParaRPr sz="1600" i="1" u="none" strike="noStrike" cap="none">
                        <a:solidFill>
                          <a:schemeClr val="dk1"/>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spcBef>
                          <a:spcPts val="0"/>
                        </a:spcBef>
                        <a:spcAft>
                          <a:spcPts val="0"/>
                        </a:spcAft>
                        <a:buNone/>
                      </a:pPr>
                      <a:r>
                        <a:rPr lang="en-US" sz="1600" i="1" u="none" strike="noStrike" cap="none">
                          <a:solidFill>
                            <a:srgbClr val="548135"/>
                          </a:solidFill>
                        </a:rPr>
                        <a:t>VariantRecalibrator + ApplyRecalibration </a:t>
                      </a:r>
                      <a:r>
                        <a:rPr lang="en-US" sz="1600" u="none" strike="noStrike" cap="none">
                          <a:solidFill>
                            <a:srgbClr val="548135"/>
                          </a:solidFill>
                        </a:rPr>
                        <a:t> </a:t>
                      </a:r>
                      <a:endParaRPr sz="1600" b="0" i="0" u="none" strike="noStrike" cap="none">
                        <a:solidFill>
                          <a:srgbClr val="548135"/>
                        </a:solidFill>
                        <a:latin typeface="Calibri"/>
                        <a:ea typeface="Calibri"/>
                        <a:cs typeface="Calibri"/>
                        <a:sym typeface="Calibri"/>
                      </a:endParaRPr>
                    </a:p>
                  </a:txBody>
                  <a:tcPr marL="9525" marR="9525" marT="9525" marB="0" anchor="b">
                    <a:solidFill>
                      <a:srgbClr val="EDEDED"/>
                    </a:solidFill>
                  </a:tcPr>
                </a:tc>
                <a:extLst>
                  <a:ext uri="{0D108BD9-81ED-4DB2-BD59-A6C34878D82A}">
                    <a16:rowId xmlns:a16="http://schemas.microsoft.com/office/drawing/2014/main" val="10002"/>
                  </a:ext>
                </a:extLst>
              </a:tr>
              <a:tr h="672725">
                <a:tc vMerge="1">
                  <a:txBody>
                    <a:bodyPr/>
                    <a:lstStyle/>
                    <a:p>
                      <a:endParaRPr lang="en-US"/>
                    </a:p>
                  </a:txBody>
                  <a:tcPr/>
                </a:tc>
                <a:tc>
                  <a:txBody>
                    <a:bodyPr/>
                    <a:lstStyle/>
                    <a:p>
                      <a:pPr marL="0" marR="0" lvl="0" indent="0" algn="ctr" rtl="0">
                        <a:spcBef>
                          <a:spcPts val="0"/>
                        </a:spcBef>
                        <a:spcAft>
                          <a:spcPts val="0"/>
                        </a:spcAft>
                        <a:buNone/>
                      </a:pPr>
                      <a:r>
                        <a:rPr lang="en-US" sz="1600" u="none" strike="noStrike" cap="none"/>
                        <a:t>Somatic</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i="1" u="none" strike="noStrike" cap="none">
                          <a:solidFill>
                            <a:schemeClr val="dk1"/>
                          </a:solidFill>
                          <a:latin typeface="Calibri"/>
                          <a:ea typeface="Calibri"/>
                          <a:cs typeface="Calibri"/>
                          <a:sym typeface="Calibri"/>
                        </a:rPr>
                        <a:t> -</a:t>
                      </a:r>
                      <a:endParaRPr sz="1600" i="1" u="none" strike="noStrike" cap="none">
                        <a:solidFill>
                          <a:schemeClr val="dk1"/>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solidFill>
                            <a:srgbClr val="548135"/>
                          </a:solidFill>
                        </a:rPr>
                        <a:t> </a:t>
                      </a:r>
                      <a:r>
                        <a:rPr lang="en-US" sz="1600" i="1" u="none" strike="noStrike" cap="none">
                          <a:solidFill>
                            <a:srgbClr val="548135"/>
                          </a:solidFill>
                        </a:rPr>
                        <a:t>FilterMutectCalls </a:t>
                      </a:r>
                      <a:endParaRPr sz="1600" b="0" i="0" u="none" strike="noStrike" cap="none">
                        <a:solidFill>
                          <a:srgbClr val="548135"/>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672725">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dirty="0">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bl>
          </a:graphicData>
        </a:graphic>
      </p:graphicFrame>
      <p:sp>
        <p:nvSpPr>
          <p:cNvPr id="590" name="Google Shape;590;p36"/>
          <p:cNvSpPr/>
          <p:nvPr/>
        </p:nvSpPr>
        <p:spPr>
          <a:xfrm>
            <a:off x="5973510" y="3066786"/>
            <a:ext cx="2709017" cy="107881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u="sng">
                <a:solidFill>
                  <a:schemeClr val="dk1"/>
                </a:solidFill>
                <a:latin typeface="Calibri"/>
                <a:ea typeface="Calibri"/>
                <a:cs typeface="Calibri"/>
                <a:sym typeface="Calibri"/>
              </a:rPr>
              <a:t>Hard filter script: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36"/>
          <p:cNvSpPr/>
          <p:nvPr/>
        </p:nvSpPr>
        <p:spPr>
          <a:xfrm>
            <a:off x="5973510" y="4145600"/>
            <a:ext cx="5745738" cy="794759"/>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u="sng">
                <a:solidFill>
                  <a:schemeClr val="dk1"/>
                </a:solidFill>
                <a:latin typeface="Calibri"/>
                <a:ea typeface="Calibri"/>
                <a:cs typeface="Calibri"/>
                <a:sym typeface="Calibri"/>
              </a:rPr>
              <a:t>Variant Quality Score Recalibration (VQSR)</a:t>
            </a:r>
            <a:endParaRPr/>
          </a:p>
          <a:p>
            <a:pPr marL="0" marR="0" lvl="0" indent="0" algn="ctr"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592" name="Google Shape;59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Filtering</a:t>
            </a:r>
            <a:endParaRPr/>
          </a:p>
        </p:txBody>
      </p:sp>
      <p:sp>
        <p:nvSpPr>
          <p:cNvPr id="2" name="Retângulo 1"/>
          <p:cNvSpPr/>
          <p:nvPr/>
        </p:nvSpPr>
        <p:spPr>
          <a:xfrm>
            <a:off x="2739548" y="6332758"/>
            <a:ext cx="7690044" cy="340093"/>
          </a:xfrm>
          <a:prstGeom prst="rect">
            <a:avLst/>
          </a:prstGeom>
        </p:spPr>
        <p:txBody>
          <a:bodyPr wrap="squar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a:t>
            </a:r>
            <a:r>
              <a:rPr lang="en-US" dirty="0" smtClean="0">
                <a:latin typeface="Arial" panose="020B0604020202020204" pitchFamily="34" charset="0"/>
                <a:ea typeface="Arial" panose="020B0604020202020204" pitchFamily="34" charset="0"/>
              </a:rPr>
              <a:t>1. </a:t>
            </a:r>
            <a:r>
              <a:rPr lang="en-US" dirty="0" err="1" smtClean="0">
                <a:latin typeface="Arial" panose="020B0604020202020204" pitchFamily="34" charset="0"/>
                <a:ea typeface="Arial" panose="020B0604020202020204" pitchFamily="34" charset="0"/>
              </a:rPr>
              <a:t>Resumo</a:t>
            </a:r>
            <a:r>
              <a:rPr lang="en-US" dirty="0" smtClean="0">
                <a:latin typeface="Arial" panose="020B0604020202020204" pitchFamily="34" charset="0"/>
                <a:ea typeface="Arial" panose="020B0604020202020204" pitchFamily="34" charset="0"/>
              </a:rPr>
              <a:t> das </a:t>
            </a:r>
            <a:r>
              <a:rPr lang="en-US" dirty="0" err="1" smtClean="0">
                <a:latin typeface="Arial" panose="020B0604020202020204" pitchFamily="34" charset="0"/>
                <a:ea typeface="Arial" panose="020B0604020202020204" pitchFamily="34" charset="0"/>
              </a:rPr>
              <a:t>abordagems</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usadas</a:t>
            </a:r>
            <a:r>
              <a:rPr lang="en-US" dirty="0" smtClean="0">
                <a:latin typeface="Arial" panose="020B0604020202020204" pitchFamily="34" charset="0"/>
                <a:ea typeface="Arial" panose="020B0604020202020204" pitchFamily="34" charset="0"/>
              </a:rPr>
              <a:t> para </a:t>
            </a:r>
            <a:r>
              <a:rPr lang="en-US" dirty="0" err="1" smtClean="0">
                <a:latin typeface="Arial" panose="020B0604020202020204" pitchFamily="34" charset="0"/>
                <a:ea typeface="Arial" panose="020B0604020202020204" pitchFamily="34" charset="0"/>
              </a:rPr>
              <a:t>filtrar</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cada</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tipo</a:t>
            </a:r>
            <a:r>
              <a:rPr lang="en-US" dirty="0" smtClean="0">
                <a:latin typeface="Arial" panose="020B0604020202020204" pitchFamily="34" charset="0"/>
                <a:ea typeface="Arial" panose="020B0604020202020204" pitchFamily="34" charset="0"/>
              </a:rPr>
              <a:t> de </a:t>
            </a:r>
            <a:r>
              <a:rPr lang="en-US" dirty="0" err="1" smtClean="0">
                <a:latin typeface="Arial" panose="020B0604020202020204" pitchFamily="34" charset="0"/>
                <a:ea typeface="Arial" panose="020B0604020202020204" pitchFamily="34" charset="0"/>
              </a:rPr>
              <a:t>estudo</a:t>
            </a:r>
            <a:r>
              <a:rPr lang="en-US" dirty="0">
                <a:latin typeface="Arial" panose="020B0604020202020204" pitchFamily="34" charset="0"/>
                <a:ea typeface="Arial" panose="020B0604020202020204" pitchFamily="34" charset="0"/>
              </a:rPr>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Hard Filtering Parameters</a:t>
            </a:r>
            <a:endParaRPr/>
          </a:p>
        </p:txBody>
      </p:sp>
      <p:sp>
        <p:nvSpPr>
          <p:cNvPr id="599" name="Google Shape;599;p37"/>
          <p:cNvSpPr txBox="1">
            <a:spLocks noGrp="1"/>
          </p:cNvSpPr>
          <p:nvPr>
            <p:ph type="body" idx="1"/>
          </p:nvPr>
        </p:nvSpPr>
        <p:spPr>
          <a:xfrm>
            <a:off x="838200" y="1506022"/>
            <a:ext cx="10515600" cy="848001"/>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SNP_DP = 6</a:t>
            </a:r>
            <a:endParaRPr/>
          </a:p>
          <a:p>
            <a:pPr marL="228600" lvl="0" indent="-228600" algn="l" rtl="0">
              <a:lnSpc>
                <a:spcPct val="90000"/>
              </a:lnSpc>
              <a:spcBef>
                <a:spcPts val="1000"/>
              </a:spcBef>
              <a:spcAft>
                <a:spcPts val="0"/>
              </a:spcAft>
              <a:buClr>
                <a:schemeClr val="dk1"/>
              </a:buClr>
              <a:buSzPct val="100000"/>
              <a:buChar char="•"/>
            </a:pPr>
            <a:r>
              <a:rPr lang="en-US"/>
              <a:t>INDEL_DP = 32</a:t>
            </a:r>
            <a:endParaRPr/>
          </a:p>
          <a:p>
            <a:pPr marL="228600" lvl="0" indent="-64135" algn="l" rtl="0">
              <a:lnSpc>
                <a:spcPct val="90000"/>
              </a:lnSpc>
              <a:spcBef>
                <a:spcPts val="1000"/>
              </a:spcBef>
              <a:spcAft>
                <a:spcPts val="0"/>
              </a:spcAft>
              <a:buClr>
                <a:schemeClr val="dk1"/>
              </a:buClr>
              <a:buSzPct val="100000"/>
              <a:buNone/>
            </a:pPr>
            <a:endParaRPr/>
          </a:p>
        </p:txBody>
      </p:sp>
      <p:pic>
        <p:nvPicPr>
          <p:cNvPr id="600" name="Google Shape;600;p37"/>
          <p:cNvPicPr preferRelativeResize="0"/>
          <p:nvPr/>
        </p:nvPicPr>
        <p:blipFill rotWithShape="1">
          <a:blip r:embed="rId3">
            <a:alphaModFix/>
          </a:blip>
          <a:srcRect/>
          <a:stretch/>
        </p:blipFill>
        <p:spPr>
          <a:xfrm>
            <a:off x="703401" y="2673626"/>
            <a:ext cx="4086225" cy="4086225"/>
          </a:xfrm>
          <a:prstGeom prst="rect">
            <a:avLst/>
          </a:prstGeom>
          <a:noFill/>
          <a:ln>
            <a:noFill/>
          </a:ln>
        </p:spPr>
      </p:pic>
      <p:sp>
        <p:nvSpPr>
          <p:cNvPr id="601" name="Google Shape;601;p37"/>
          <p:cNvSpPr/>
          <p:nvPr/>
        </p:nvSpPr>
        <p:spPr>
          <a:xfrm>
            <a:off x="3093475" y="2354023"/>
            <a:ext cx="1830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4D4D4"/>
                </a:solidFill>
                <a:latin typeface="Consolas"/>
                <a:ea typeface="Consolas"/>
                <a:cs typeface="Consolas"/>
                <a:sym typeface="Consolas"/>
              </a:rPr>
              <a:t>hardFilterSNP</a:t>
            </a:r>
            <a:endParaRPr sz="1800" b="0">
              <a:solidFill>
                <a:srgbClr val="D4D4D4"/>
              </a:solidFill>
              <a:latin typeface="Consolas"/>
              <a:ea typeface="Consolas"/>
              <a:cs typeface="Consolas"/>
              <a:sym typeface="Consolas"/>
            </a:endParaRPr>
          </a:p>
        </p:txBody>
      </p:sp>
      <p:sp>
        <p:nvSpPr>
          <p:cNvPr id="602" name="Google Shape;602;p37"/>
          <p:cNvSpPr/>
          <p:nvPr/>
        </p:nvSpPr>
        <p:spPr>
          <a:xfrm>
            <a:off x="7116417" y="259527"/>
            <a:ext cx="6096000" cy="1384954"/>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0000"/>
              </a:buClr>
              <a:buSzPts val="1800"/>
              <a:buFont typeface="Calibri"/>
              <a:buAutoNum type="arabicPeriod"/>
            </a:pPr>
            <a:r>
              <a:rPr lang="en-US" dirty="0" err="1">
                <a:solidFill>
                  <a:srgbClr val="000000"/>
                </a:solidFill>
                <a:latin typeface="Montserrat"/>
                <a:ea typeface="Montserrat"/>
                <a:cs typeface="Montserrat"/>
                <a:sym typeface="Montserrat"/>
              </a:rPr>
              <a:t>QualByDepth</a:t>
            </a:r>
            <a:r>
              <a:rPr lang="en-US" dirty="0">
                <a:solidFill>
                  <a:srgbClr val="000000"/>
                </a:solidFill>
                <a:latin typeface="Montserrat"/>
                <a:ea typeface="Montserrat"/>
                <a:cs typeface="Montserrat"/>
                <a:sym typeface="Montserrat"/>
              </a:rPr>
              <a:t> (QD)</a:t>
            </a:r>
            <a:endParaRPr dirty="0"/>
          </a:p>
          <a:p>
            <a:pPr marL="0" marR="0" lvl="0" indent="-114300" algn="l" rtl="0">
              <a:spcBef>
                <a:spcPts val="0"/>
              </a:spcBef>
              <a:spcAft>
                <a:spcPts val="0"/>
              </a:spcAft>
              <a:buClr>
                <a:srgbClr val="000000"/>
              </a:buClr>
              <a:buSzPts val="1800"/>
              <a:buFont typeface="Calibri"/>
              <a:buAutoNum type="arabicPeriod"/>
            </a:pPr>
            <a:r>
              <a:rPr lang="en-US" dirty="0" err="1">
                <a:solidFill>
                  <a:srgbClr val="000000"/>
                </a:solidFill>
                <a:latin typeface="Montserrat"/>
                <a:ea typeface="Montserrat"/>
                <a:cs typeface="Montserrat"/>
                <a:sym typeface="Montserrat"/>
              </a:rPr>
              <a:t>FisherStrand</a:t>
            </a:r>
            <a:r>
              <a:rPr lang="en-US" dirty="0">
                <a:solidFill>
                  <a:srgbClr val="000000"/>
                </a:solidFill>
                <a:latin typeface="Montserrat"/>
                <a:ea typeface="Montserrat"/>
                <a:cs typeface="Montserrat"/>
                <a:sym typeface="Montserrat"/>
              </a:rPr>
              <a:t> (FS)</a:t>
            </a:r>
            <a:endParaRPr dirty="0"/>
          </a:p>
          <a:p>
            <a:pPr marL="0" marR="0" lvl="0" indent="-114300" algn="l" rtl="0">
              <a:spcBef>
                <a:spcPts val="0"/>
              </a:spcBef>
              <a:spcAft>
                <a:spcPts val="0"/>
              </a:spcAft>
              <a:buClr>
                <a:srgbClr val="000000"/>
              </a:buClr>
              <a:buSzPts val="1800"/>
              <a:buFont typeface="Calibri"/>
              <a:buAutoNum type="arabicPeriod"/>
            </a:pPr>
            <a:r>
              <a:rPr lang="en-US" dirty="0" err="1">
                <a:solidFill>
                  <a:srgbClr val="000000"/>
                </a:solidFill>
                <a:latin typeface="Montserrat"/>
                <a:ea typeface="Montserrat"/>
                <a:cs typeface="Montserrat"/>
                <a:sym typeface="Montserrat"/>
              </a:rPr>
              <a:t>StrandOddsRatio</a:t>
            </a:r>
            <a:r>
              <a:rPr lang="en-US" dirty="0">
                <a:solidFill>
                  <a:srgbClr val="000000"/>
                </a:solidFill>
                <a:latin typeface="Montserrat"/>
                <a:ea typeface="Montserrat"/>
                <a:cs typeface="Montserrat"/>
                <a:sym typeface="Montserrat"/>
              </a:rPr>
              <a:t> (SOR)</a:t>
            </a:r>
            <a:endParaRPr dirty="0"/>
          </a:p>
          <a:p>
            <a:pPr marL="0" marR="0" lvl="0" indent="-114300" algn="l" rtl="0">
              <a:spcBef>
                <a:spcPts val="0"/>
              </a:spcBef>
              <a:spcAft>
                <a:spcPts val="0"/>
              </a:spcAft>
              <a:buClr>
                <a:srgbClr val="000000"/>
              </a:buClr>
              <a:buSzPts val="1800"/>
              <a:buFont typeface="Calibri"/>
              <a:buAutoNum type="arabicPeriod"/>
            </a:pPr>
            <a:r>
              <a:rPr lang="en-US" dirty="0" err="1">
                <a:solidFill>
                  <a:srgbClr val="000000"/>
                </a:solidFill>
                <a:latin typeface="Montserrat"/>
                <a:ea typeface="Montserrat"/>
                <a:cs typeface="Montserrat"/>
                <a:sym typeface="Montserrat"/>
              </a:rPr>
              <a:t>RMSMappingQuality</a:t>
            </a:r>
            <a:r>
              <a:rPr lang="en-US" dirty="0">
                <a:solidFill>
                  <a:srgbClr val="000000"/>
                </a:solidFill>
                <a:latin typeface="Montserrat"/>
                <a:ea typeface="Montserrat"/>
                <a:cs typeface="Montserrat"/>
                <a:sym typeface="Montserrat"/>
              </a:rPr>
              <a:t> (MQ)</a:t>
            </a:r>
            <a:endParaRPr dirty="0"/>
          </a:p>
          <a:p>
            <a:pPr marL="0" marR="0" lvl="0" indent="-114300" algn="l" rtl="0">
              <a:spcBef>
                <a:spcPts val="0"/>
              </a:spcBef>
              <a:spcAft>
                <a:spcPts val="0"/>
              </a:spcAft>
              <a:buClr>
                <a:srgbClr val="000000"/>
              </a:buClr>
              <a:buSzPts val="1800"/>
              <a:buFont typeface="Calibri"/>
              <a:buAutoNum type="arabicPeriod"/>
            </a:pPr>
            <a:r>
              <a:rPr lang="en-US" dirty="0" err="1">
                <a:solidFill>
                  <a:srgbClr val="000000"/>
                </a:solidFill>
                <a:latin typeface="Montserrat"/>
                <a:ea typeface="Montserrat"/>
                <a:cs typeface="Montserrat"/>
                <a:sym typeface="Montserrat"/>
              </a:rPr>
              <a:t>MappingQualityRankSumTest</a:t>
            </a:r>
            <a:r>
              <a:rPr lang="en-US" dirty="0">
                <a:solidFill>
                  <a:srgbClr val="000000"/>
                </a:solidFill>
                <a:latin typeface="Montserrat"/>
                <a:ea typeface="Montserrat"/>
                <a:cs typeface="Montserrat"/>
                <a:sym typeface="Montserrat"/>
              </a:rPr>
              <a:t> (</a:t>
            </a:r>
            <a:r>
              <a:rPr lang="en-US" dirty="0" err="1">
                <a:solidFill>
                  <a:srgbClr val="000000"/>
                </a:solidFill>
                <a:latin typeface="Montserrat"/>
                <a:ea typeface="Montserrat"/>
                <a:cs typeface="Montserrat"/>
                <a:sym typeface="Montserrat"/>
              </a:rPr>
              <a:t>MQRankSum</a:t>
            </a:r>
            <a:r>
              <a:rPr lang="en-US" dirty="0">
                <a:solidFill>
                  <a:srgbClr val="000000"/>
                </a:solidFill>
                <a:latin typeface="Montserrat"/>
                <a:ea typeface="Montserrat"/>
                <a:cs typeface="Montserrat"/>
                <a:sym typeface="Montserrat"/>
              </a:rPr>
              <a:t>)</a:t>
            </a:r>
            <a:endParaRPr dirty="0"/>
          </a:p>
          <a:p>
            <a:pPr marL="0" marR="0" lvl="0" indent="-114300" algn="l" rtl="0">
              <a:spcBef>
                <a:spcPts val="0"/>
              </a:spcBef>
              <a:spcAft>
                <a:spcPts val="0"/>
              </a:spcAft>
              <a:buClr>
                <a:srgbClr val="000000"/>
              </a:buClr>
              <a:buSzPts val="1800"/>
              <a:buFont typeface="Calibri"/>
              <a:buAutoNum type="arabicPeriod"/>
            </a:pPr>
            <a:r>
              <a:rPr lang="en-US" dirty="0" err="1">
                <a:solidFill>
                  <a:srgbClr val="000000"/>
                </a:solidFill>
                <a:latin typeface="Montserrat"/>
                <a:ea typeface="Montserrat"/>
                <a:cs typeface="Montserrat"/>
                <a:sym typeface="Montserrat"/>
              </a:rPr>
              <a:t>ReadPosRankSumTest</a:t>
            </a:r>
            <a:r>
              <a:rPr lang="en-US" dirty="0">
                <a:solidFill>
                  <a:srgbClr val="000000"/>
                </a:solidFill>
                <a:latin typeface="Montserrat"/>
                <a:ea typeface="Montserrat"/>
                <a:cs typeface="Montserrat"/>
                <a:sym typeface="Montserrat"/>
              </a:rPr>
              <a:t> (</a:t>
            </a:r>
            <a:r>
              <a:rPr lang="en-US" dirty="0" err="1">
                <a:solidFill>
                  <a:srgbClr val="000000"/>
                </a:solidFill>
                <a:latin typeface="Montserrat"/>
                <a:ea typeface="Montserrat"/>
                <a:cs typeface="Montserrat"/>
                <a:sym typeface="Montserrat"/>
              </a:rPr>
              <a:t>ReadPosRankSum</a:t>
            </a:r>
            <a:r>
              <a:rPr lang="en-US" dirty="0">
                <a:solidFill>
                  <a:srgbClr val="000000"/>
                </a:solidFill>
                <a:latin typeface="Montserrat"/>
                <a:ea typeface="Montserrat"/>
                <a:cs typeface="Montserrat"/>
                <a:sym typeface="Montserrat"/>
              </a:rPr>
              <a:t>)</a:t>
            </a:r>
            <a:endParaRPr b="0" i="0" dirty="0">
              <a:solidFill>
                <a:srgbClr val="000000"/>
              </a:solidFill>
              <a:latin typeface="Montserrat"/>
              <a:ea typeface="Montserrat"/>
              <a:cs typeface="Montserrat"/>
              <a:sym typeface="Montserrat"/>
            </a:endParaRPr>
          </a:p>
        </p:txBody>
      </p:sp>
      <p:pic>
        <p:nvPicPr>
          <p:cNvPr id="603" name="Google Shape;603;p37"/>
          <p:cNvPicPr preferRelativeResize="0"/>
          <p:nvPr/>
        </p:nvPicPr>
        <p:blipFill rotWithShape="1">
          <a:blip r:embed="rId4">
            <a:alphaModFix/>
          </a:blip>
          <a:srcRect/>
          <a:stretch/>
        </p:blipFill>
        <p:spPr>
          <a:xfrm>
            <a:off x="7179700" y="2723355"/>
            <a:ext cx="4086225" cy="3009900"/>
          </a:xfrm>
          <a:prstGeom prst="rect">
            <a:avLst/>
          </a:prstGeom>
          <a:noFill/>
          <a:ln>
            <a:noFill/>
          </a:ln>
        </p:spPr>
      </p:pic>
      <p:sp>
        <p:nvSpPr>
          <p:cNvPr id="604" name="Google Shape;604;p37"/>
          <p:cNvSpPr/>
          <p:nvPr/>
        </p:nvSpPr>
        <p:spPr>
          <a:xfrm>
            <a:off x="9156771" y="2354023"/>
            <a:ext cx="2084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4D4D4"/>
                </a:solidFill>
                <a:latin typeface="Consolas"/>
                <a:ea typeface="Consolas"/>
                <a:cs typeface="Consolas"/>
                <a:sym typeface="Consolas"/>
              </a:rPr>
              <a:t>hardFilterIndel</a:t>
            </a:r>
            <a:endParaRPr sz="1800" b="0">
              <a:solidFill>
                <a:srgbClr val="D4D4D4"/>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Workflow. Functionalities</a:t>
            </a:r>
            <a:endParaRPr/>
          </a:p>
        </p:txBody>
      </p:sp>
      <p:pic>
        <p:nvPicPr>
          <p:cNvPr id="522" name="Google Shape;522;p29"/>
          <p:cNvPicPr preferRelativeResize="0"/>
          <p:nvPr/>
        </p:nvPicPr>
        <p:blipFill rotWithShape="1">
          <a:blip r:embed="rId3">
            <a:alphaModFix/>
          </a:blip>
          <a:srcRect/>
          <a:stretch/>
        </p:blipFill>
        <p:spPr>
          <a:xfrm>
            <a:off x="274320" y="1645920"/>
            <a:ext cx="11887200" cy="4265986"/>
          </a:xfrm>
          <a:prstGeom prst="rect">
            <a:avLst/>
          </a:prstGeom>
          <a:noFill/>
          <a:ln>
            <a:noFill/>
          </a:ln>
        </p:spPr>
      </p:pic>
    </p:spTree>
    <p:extLst>
      <p:ext uri="{BB962C8B-B14F-4D97-AF65-F5344CB8AC3E}">
        <p14:creationId xmlns:p14="http://schemas.microsoft.com/office/powerpoint/2010/main" val="706310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6781045" y="365125"/>
            <a:ext cx="4455059" cy="1877242"/>
          </a:xfrm>
        </p:spPr>
        <p:txBody>
          <a:bodyPr/>
          <a:lstStyle/>
          <a:p>
            <a:r>
              <a:rPr lang="es-ES" dirty="0" smtClean="0"/>
              <a:t>Pre-</a:t>
            </a:r>
            <a:r>
              <a:rPr lang="es-ES" dirty="0" err="1" smtClean="0"/>
              <a:t>processing</a:t>
            </a:r>
            <a:r>
              <a:rPr lang="es-ES" dirty="0" smtClean="0"/>
              <a:t> </a:t>
            </a:r>
            <a:r>
              <a:rPr lang="es-ES" dirty="0" err="1" smtClean="0"/>
              <a:t>for</a:t>
            </a:r>
            <a:r>
              <a:rPr lang="es-ES" dirty="0" smtClean="0"/>
              <a:t> </a:t>
            </a:r>
            <a:r>
              <a:rPr lang="es-ES" dirty="0" err="1" smtClean="0"/>
              <a:t>multi-read</a:t>
            </a:r>
            <a:r>
              <a:rPr lang="es-ES" dirty="0" smtClean="0"/>
              <a:t> single </a:t>
            </a:r>
            <a:r>
              <a:rPr lang="es-ES" dirty="0" err="1" smtClean="0"/>
              <a:t>sample</a:t>
            </a:r>
            <a:endParaRPr lang="en-US" dirty="0"/>
          </a:p>
        </p:txBody>
      </p:sp>
      <p:pic>
        <p:nvPicPr>
          <p:cNvPr id="92" name="Imagem 91"/>
          <p:cNvPicPr>
            <a:picLocks noChangeAspect="1"/>
          </p:cNvPicPr>
          <p:nvPr/>
        </p:nvPicPr>
        <p:blipFill>
          <a:blip r:embed="rId2"/>
          <a:stretch>
            <a:fillRect/>
          </a:stretch>
        </p:blipFill>
        <p:spPr>
          <a:xfrm>
            <a:off x="815508" y="365125"/>
            <a:ext cx="5280492" cy="6185560"/>
          </a:xfrm>
          <a:prstGeom prst="rect">
            <a:avLst/>
          </a:prstGeom>
        </p:spPr>
      </p:pic>
    </p:spTree>
    <p:extLst>
      <p:ext uri="{BB962C8B-B14F-4D97-AF65-F5344CB8AC3E}">
        <p14:creationId xmlns:p14="http://schemas.microsoft.com/office/powerpoint/2010/main" val="2015269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 workflow. Main conceptual model.</a:t>
            </a:r>
            <a:endParaRPr/>
          </a:p>
        </p:txBody>
      </p:sp>
      <p:pic>
        <p:nvPicPr>
          <p:cNvPr id="205" name="Google Shape;205;p4"/>
          <p:cNvPicPr preferRelativeResize="0">
            <a:picLocks noGrp="1"/>
          </p:cNvPicPr>
          <p:nvPr>
            <p:ph type="body" idx="1"/>
          </p:nvPr>
        </p:nvPicPr>
        <p:blipFill rotWithShape="1">
          <a:blip r:embed="rId3">
            <a:alphaModFix/>
          </a:blip>
          <a:srcRect/>
          <a:stretch/>
        </p:blipFill>
        <p:spPr>
          <a:xfrm>
            <a:off x="1324611" y="1946061"/>
            <a:ext cx="9293962" cy="3791743"/>
          </a:xfrm>
          <a:prstGeom prst="rect">
            <a:avLst/>
          </a:prstGeom>
          <a:noFill/>
          <a:ln>
            <a:noFill/>
          </a:ln>
        </p:spPr>
      </p:pic>
      <p:sp>
        <p:nvSpPr>
          <p:cNvPr id="206" name="Google Shape;206;p4"/>
          <p:cNvSpPr/>
          <p:nvPr/>
        </p:nvSpPr>
        <p:spPr>
          <a:xfrm>
            <a:off x="776134" y="1082494"/>
            <a:ext cx="41510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Short variant discovering (SNP and INDEL)</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619433" y="380493"/>
            <a:ext cx="10621387" cy="6212037"/>
          </a:xfrm>
          <a:prstGeom prst="rect">
            <a:avLst/>
          </a:prstGeom>
        </p:spPr>
      </p:pic>
      <p:sp>
        <p:nvSpPr>
          <p:cNvPr id="3" name="Espaço Reservado para Texto 2"/>
          <p:cNvSpPr>
            <a:spLocks noGrp="1"/>
          </p:cNvSpPr>
          <p:nvPr>
            <p:ph type="body" idx="1"/>
          </p:nvPr>
        </p:nvSpPr>
        <p:spPr>
          <a:xfrm>
            <a:off x="-99589" y="0"/>
            <a:ext cx="4455059" cy="1877242"/>
          </a:xfrm>
        </p:spPr>
        <p:txBody>
          <a:bodyPr/>
          <a:lstStyle/>
          <a:p>
            <a:r>
              <a:rPr lang="es-ES" dirty="0" smtClean="0"/>
              <a:t>Pre-</a:t>
            </a:r>
            <a:r>
              <a:rPr lang="es-ES" dirty="0" err="1" smtClean="0"/>
              <a:t>processing</a:t>
            </a:r>
            <a:r>
              <a:rPr lang="es-ES" dirty="0" smtClean="0"/>
              <a:t> </a:t>
            </a:r>
            <a:r>
              <a:rPr lang="es-ES" dirty="0" err="1" smtClean="0"/>
              <a:t>for</a:t>
            </a:r>
            <a:r>
              <a:rPr lang="es-ES" dirty="0" smtClean="0"/>
              <a:t> </a:t>
            </a:r>
            <a:r>
              <a:rPr lang="es-ES" dirty="0" err="1" smtClean="0"/>
              <a:t>multi-read</a:t>
            </a:r>
            <a:r>
              <a:rPr lang="es-ES" dirty="0" smtClean="0"/>
              <a:t> </a:t>
            </a:r>
            <a:r>
              <a:rPr lang="es-ES" dirty="0" err="1" smtClean="0"/>
              <a:t>multi</a:t>
            </a:r>
            <a:r>
              <a:rPr lang="es-ES" dirty="0" err="1"/>
              <a:t>-</a:t>
            </a:r>
            <a:r>
              <a:rPr lang="es-ES" dirty="0" err="1" smtClean="0"/>
              <a:t>sample</a:t>
            </a:r>
            <a:endParaRPr lang="en-US" dirty="0"/>
          </a:p>
        </p:txBody>
      </p:sp>
    </p:spTree>
    <p:extLst>
      <p:ext uri="{BB962C8B-B14F-4D97-AF65-F5344CB8AC3E}">
        <p14:creationId xmlns:p14="http://schemas.microsoft.com/office/powerpoint/2010/main" val="1698139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Imagem 103"/>
          <p:cNvPicPr>
            <a:picLocks noChangeAspect="1"/>
          </p:cNvPicPr>
          <p:nvPr/>
        </p:nvPicPr>
        <p:blipFill>
          <a:blip r:embed="rId2"/>
          <a:stretch>
            <a:fillRect/>
          </a:stretch>
        </p:blipFill>
        <p:spPr>
          <a:xfrm>
            <a:off x="1681315" y="811526"/>
            <a:ext cx="7421291" cy="5773378"/>
          </a:xfrm>
          <a:prstGeom prst="rect">
            <a:avLst/>
          </a:prstGeom>
        </p:spPr>
      </p:pic>
      <p:sp>
        <p:nvSpPr>
          <p:cNvPr id="2" name="Retângulo 1"/>
          <p:cNvSpPr/>
          <p:nvPr/>
        </p:nvSpPr>
        <p:spPr>
          <a:xfrm>
            <a:off x="7306147" y="697117"/>
            <a:ext cx="2399168" cy="20913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tângulo 3"/>
          <p:cNvSpPr/>
          <p:nvPr/>
        </p:nvSpPr>
        <p:spPr>
          <a:xfrm>
            <a:off x="5675015" y="3910414"/>
            <a:ext cx="2399168" cy="15525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tângulo 4"/>
          <p:cNvSpPr/>
          <p:nvPr/>
        </p:nvSpPr>
        <p:spPr>
          <a:xfrm>
            <a:off x="5311368" y="3916457"/>
            <a:ext cx="2399168" cy="15525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tângulo 5"/>
          <p:cNvSpPr/>
          <p:nvPr/>
        </p:nvSpPr>
        <p:spPr>
          <a:xfrm>
            <a:off x="3822728" y="4680641"/>
            <a:ext cx="278492" cy="1086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Espaço Reservado para Texto 2"/>
          <p:cNvSpPr>
            <a:spLocks noGrp="1"/>
          </p:cNvSpPr>
          <p:nvPr>
            <p:ph type="body" idx="1"/>
          </p:nvPr>
        </p:nvSpPr>
        <p:spPr>
          <a:xfrm>
            <a:off x="6781045" y="365125"/>
            <a:ext cx="4455059" cy="1877242"/>
          </a:xfrm>
        </p:spPr>
        <p:txBody>
          <a:bodyPr/>
          <a:lstStyle/>
          <a:p>
            <a:r>
              <a:rPr lang="es-ES" dirty="0" err="1" smtClean="0"/>
              <a:t>Germline</a:t>
            </a:r>
            <a:r>
              <a:rPr lang="es-ES" dirty="0" smtClean="0"/>
              <a:t> </a:t>
            </a:r>
            <a:r>
              <a:rPr lang="es-ES" dirty="0" err="1" smtClean="0"/>
              <a:t>variant</a:t>
            </a:r>
            <a:r>
              <a:rPr lang="es-ES" dirty="0" smtClean="0"/>
              <a:t> </a:t>
            </a:r>
            <a:r>
              <a:rPr lang="es-ES" dirty="0" err="1" smtClean="0"/>
              <a:t>calling</a:t>
            </a:r>
            <a:r>
              <a:rPr lang="es-ES" dirty="0" smtClean="0"/>
              <a:t> and </a:t>
            </a:r>
            <a:r>
              <a:rPr lang="es-ES" dirty="0" err="1" smtClean="0"/>
              <a:t>filtering</a:t>
            </a:r>
            <a:endParaRPr lang="en-US" dirty="0"/>
          </a:p>
        </p:txBody>
      </p:sp>
    </p:spTree>
    <p:extLst>
      <p:ext uri="{BB962C8B-B14F-4D97-AF65-F5344CB8AC3E}">
        <p14:creationId xmlns:p14="http://schemas.microsoft.com/office/powerpoint/2010/main" val="31623511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m 79"/>
          <p:cNvPicPr>
            <a:picLocks noChangeAspect="1"/>
          </p:cNvPicPr>
          <p:nvPr/>
        </p:nvPicPr>
        <p:blipFill>
          <a:blip r:embed="rId2"/>
          <a:stretch>
            <a:fillRect/>
          </a:stretch>
        </p:blipFill>
        <p:spPr>
          <a:xfrm>
            <a:off x="560697" y="1383366"/>
            <a:ext cx="11031536" cy="5225464"/>
          </a:xfrm>
          <a:prstGeom prst="rect">
            <a:avLst/>
          </a:prstGeom>
        </p:spPr>
      </p:pic>
    </p:spTree>
    <p:extLst>
      <p:ext uri="{BB962C8B-B14F-4D97-AF65-F5344CB8AC3E}">
        <p14:creationId xmlns:p14="http://schemas.microsoft.com/office/powerpoint/2010/main" val="1707204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Imagem 134"/>
          <p:cNvPicPr>
            <a:picLocks noChangeAspect="1"/>
          </p:cNvPicPr>
          <p:nvPr/>
        </p:nvPicPr>
        <p:blipFill>
          <a:blip r:embed="rId2"/>
          <a:stretch>
            <a:fillRect/>
          </a:stretch>
        </p:blipFill>
        <p:spPr>
          <a:xfrm>
            <a:off x="685546" y="0"/>
            <a:ext cx="10375744" cy="6920842"/>
          </a:xfrm>
          <a:prstGeom prst="rect">
            <a:avLst/>
          </a:prstGeom>
        </p:spPr>
      </p:pic>
    </p:spTree>
    <p:extLst>
      <p:ext uri="{BB962C8B-B14F-4D97-AF65-F5344CB8AC3E}">
        <p14:creationId xmlns:p14="http://schemas.microsoft.com/office/powerpoint/2010/main" val="30649486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893467" y="224531"/>
            <a:ext cx="4918666" cy="6633469"/>
          </a:xfrm>
          <a:prstGeom prst="rect">
            <a:avLst/>
          </a:prstGeom>
        </p:spPr>
      </p:pic>
      <p:sp>
        <p:nvSpPr>
          <p:cNvPr id="5" name="Retângulo 4"/>
          <p:cNvSpPr/>
          <p:nvPr/>
        </p:nvSpPr>
        <p:spPr>
          <a:xfrm>
            <a:off x="6390452" y="604245"/>
            <a:ext cx="4897495" cy="340093"/>
          </a:xfrm>
          <a:prstGeom prst="rect">
            <a:avLst/>
          </a:prstGeom>
        </p:spPr>
        <p:txBody>
          <a:bodyPr wrap="non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2. </a:t>
            </a:r>
            <a:r>
              <a:rPr lang="en-US" dirty="0" err="1" smtClean="0">
                <a:latin typeface="Arial" panose="020B0604020202020204" pitchFamily="34" charset="0"/>
                <a:ea typeface="Arial" panose="020B0604020202020204" pitchFamily="34" charset="0"/>
              </a:rPr>
              <a:t>Resumo</a:t>
            </a:r>
            <a:r>
              <a:rPr lang="en-US" dirty="0" smtClean="0">
                <a:latin typeface="Arial" panose="020B0604020202020204" pitchFamily="34" charset="0"/>
                <a:ea typeface="Arial" panose="020B0604020202020204" pitchFamily="34" charset="0"/>
              </a:rPr>
              <a:t> das </a:t>
            </a:r>
            <a:r>
              <a:rPr lang="en-US" dirty="0" err="1" smtClean="0">
                <a:latin typeface="Arial" panose="020B0604020202020204" pitchFamily="34" charset="0"/>
                <a:ea typeface="Arial" panose="020B0604020202020204" pitchFamily="34" charset="0"/>
              </a:rPr>
              <a:t>ferramentas</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usadas</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em</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cada</a:t>
            </a:r>
            <a:r>
              <a:rPr lang="en-US" dirty="0" smtClean="0">
                <a:latin typeface="Arial" panose="020B0604020202020204" pitchFamily="34" charset="0"/>
                <a:ea typeface="Arial" panose="020B0604020202020204" pitchFamily="34" charset="0"/>
              </a:rPr>
              <a:t> </a:t>
            </a:r>
            <a:r>
              <a:rPr lang="en-US" dirty="0" err="1" smtClean="0">
                <a:latin typeface="Arial" panose="020B0604020202020204" pitchFamily="34" charset="0"/>
                <a:ea typeface="Arial" panose="020B0604020202020204" pitchFamily="34" charset="0"/>
              </a:rPr>
              <a:t>etapa</a:t>
            </a:r>
            <a:r>
              <a:rPr lang="en-US" dirty="0" smtClean="0">
                <a:latin typeface="Arial" panose="020B0604020202020204" pitchFamily="34"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4257226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5.png"/>
          <p:cNvPicPr/>
          <p:nvPr/>
        </p:nvPicPr>
        <p:blipFill>
          <a:blip r:embed="rId2"/>
          <a:srcRect/>
          <a:stretch>
            <a:fillRect/>
          </a:stretch>
        </p:blipFill>
        <p:spPr>
          <a:xfrm>
            <a:off x="457865" y="636229"/>
            <a:ext cx="5730875" cy="5956300"/>
          </a:xfrm>
          <a:prstGeom prst="rect">
            <a:avLst/>
          </a:prstGeom>
          <a:ln w="12700">
            <a:solidFill>
              <a:srgbClr val="000000"/>
            </a:solidFill>
            <a:prstDash val="solid"/>
          </a:ln>
        </p:spPr>
      </p:pic>
      <p:sp>
        <p:nvSpPr>
          <p:cNvPr id="7" name="Retângulo 6"/>
          <p:cNvSpPr/>
          <p:nvPr/>
        </p:nvSpPr>
        <p:spPr>
          <a:xfrm>
            <a:off x="6315488" y="568278"/>
            <a:ext cx="5128092" cy="658642"/>
          </a:xfrm>
          <a:prstGeom prst="rect">
            <a:avLst/>
          </a:prstGeom>
        </p:spPr>
        <p:txBody>
          <a:bodyPr wrap="square">
            <a:spAutoFit/>
          </a:bodyPr>
          <a:lstStyle/>
          <a:p>
            <a:pPr algn="just">
              <a:lnSpc>
                <a:spcPct val="115000"/>
              </a:lnSpc>
            </a:pPr>
            <a:r>
              <a:rPr lang="en-US" sz="1600" dirty="0" err="1">
                <a:latin typeface="Arial" panose="020B0604020202020204" pitchFamily="34" charset="0"/>
                <a:ea typeface="Arial" panose="020B0604020202020204" pitchFamily="34" charset="0"/>
              </a:rPr>
              <a:t>Tabela</a:t>
            </a:r>
            <a:r>
              <a:rPr lang="en-US" sz="1600" dirty="0">
                <a:latin typeface="Arial" panose="020B0604020202020204" pitchFamily="34" charset="0"/>
                <a:ea typeface="Arial" panose="020B0604020202020204" pitchFamily="34" charset="0"/>
              </a:rPr>
              <a:t> 3. </a:t>
            </a:r>
            <a:r>
              <a:rPr lang="en-US" sz="1600" dirty="0" err="1">
                <a:latin typeface="Arial" panose="020B0604020202020204" pitchFamily="34" charset="0"/>
                <a:ea typeface="Arial" panose="020B0604020202020204" pitchFamily="34" charset="0"/>
              </a:rPr>
              <a:t>Ferramentas</a:t>
            </a:r>
            <a:r>
              <a:rPr lang="en-US" sz="1600"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usadas</a:t>
            </a:r>
            <a:r>
              <a:rPr lang="en-US" sz="1600" dirty="0">
                <a:latin typeface="Arial" panose="020B0604020202020204" pitchFamily="34" charset="0"/>
                <a:ea typeface="Arial" panose="020B0604020202020204" pitchFamily="34" charset="0"/>
              </a:rPr>
              <a:t> no </a:t>
            </a:r>
            <a:r>
              <a:rPr lang="en-US" sz="1600" dirty="0" err="1">
                <a:latin typeface="Arial" panose="020B0604020202020204" pitchFamily="34" charset="0"/>
                <a:ea typeface="Arial" panose="020B0604020202020204" pitchFamily="34" charset="0"/>
              </a:rPr>
              <a:t>pré-processamento</a:t>
            </a:r>
            <a:r>
              <a:rPr lang="en-US" sz="1600" dirty="0">
                <a:latin typeface="Arial" panose="020B0604020202020204" pitchFamily="34" charset="0"/>
                <a:ea typeface="Arial" panose="020B0604020202020204" pitchFamily="34" charset="0"/>
              </a:rPr>
              <a:t> com </a:t>
            </a:r>
            <a:r>
              <a:rPr lang="en-US" sz="1600" dirty="0" err="1">
                <a:latin typeface="Arial" panose="020B0604020202020204" pitchFamily="34" charset="0"/>
                <a:ea typeface="Arial" panose="020B0604020202020204" pitchFamily="34" charset="0"/>
              </a:rPr>
              <a:t>versões</a:t>
            </a:r>
            <a:r>
              <a:rPr lang="en-US" sz="1600" dirty="0">
                <a:latin typeface="Arial" panose="020B0604020202020204" pitchFamily="34" charset="0"/>
                <a:ea typeface="Arial" panose="020B0604020202020204" pitchFamily="34" charset="0"/>
              </a:rPr>
              <a:t> e </a:t>
            </a:r>
            <a:r>
              <a:rPr lang="en-US" sz="1600" dirty="0" err="1">
                <a:latin typeface="Arial" panose="020B0604020202020204" pitchFamily="34" charset="0"/>
                <a:ea typeface="Arial" panose="020B0604020202020204" pitchFamily="34" charset="0"/>
              </a:rPr>
              <a:t>parâmetros</a:t>
            </a:r>
            <a:r>
              <a:rPr lang="en-US" dirty="0">
                <a:latin typeface="Arial" panose="020B0604020202020204" pitchFamily="34" charset="0"/>
                <a:ea typeface="Arial" panose="020B0604020202020204" pitchFamily="34" charset="0"/>
              </a:rPr>
              <a:t> </a:t>
            </a:r>
            <a:r>
              <a:rPr lang="en-US" sz="1600" dirty="0" smtClean="0">
                <a:latin typeface="Arial" panose="020B0604020202020204" pitchFamily="34" charset="0"/>
                <a:ea typeface="Arial" panose="020B0604020202020204" pitchFamily="34" charset="0"/>
              </a:rPr>
              <a:t>.</a:t>
            </a:r>
            <a:endParaRPr lang="en-US"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479982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6.png"/>
          <p:cNvPicPr/>
          <p:nvPr/>
        </p:nvPicPr>
        <p:blipFill>
          <a:blip r:embed="rId2"/>
          <a:srcRect/>
          <a:stretch>
            <a:fillRect/>
          </a:stretch>
        </p:blipFill>
        <p:spPr>
          <a:xfrm>
            <a:off x="605349" y="215900"/>
            <a:ext cx="5730875" cy="6642100"/>
          </a:xfrm>
          <a:prstGeom prst="rect">
            <a:avLst/>
          </a:prstGeom>
          <a:ln w="12700">
            <a:solidFill>
              <a:srgbClr val="000000"/>
            </a:solidFill>
            <a:prstDash val="solid"/>
          </a:ln>
        </p:spPr>
      </p:pic>
      <p:sp>
        <p:nvSpPr>
          <p:cNvPr id="5" name="Retângulo 4"/>
          <p:cNvSpPr/>
          <p:nvPr/>
        </p:nvSpPr>
        <p:spPr>
          <a:xfrm>
            <a:off x="6725523" y="505480"/>
            <a:ext cx="4763325" cy="587853"/>
          </a:xfrm>
          <a:prstGeom prst="rect">
            <a:avLst/>
          </a:prstGeom>
        </p:spPr>
        <p:txBody>
          <a:bodyPr wrap="squar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4. </a:t>
            </a:r>
            <a:r>
              <a:rPr lang="en-US" dirty="0" err="1">
                <a:latin typeface="Arial" panose="020B0604020202020204" pitchFamily="34" charset="0"/>
                <a:ea typeface="Arial" panose="020B0604020202020204" pitchFamily="34" charset="0"/>
              </a:rPr>
              <a:t>Ferramentas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usadas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na</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chamada</a:t>
            </a:r>
            <a:r>
              <a:rPr lang="en-US" dirty="0">
                <a:latin typeface="Arial" panose="020B0604020202020204" pitchFamily="34" charset="0"/>
                <a:ea typeface="Arial" panose="020B0604020202020204" pitchFamily="34" charset="0"/>
              </a:rPr>
              <a:t> de </a:t>
            </a:r>
            <a:r>
              <a:rPr lang="en-US" dirty="0" err="1">
                <a:latin typeface="Arial" panose="020B0604020202020204" pitchFamily="34" charset="0"/>
                <a:ea typeface="Arial" panose="020B0604020202020204" pitchFamily="34" charset="0"/>
              </a:rPr>
              <a:t>variantes</a:t>
            </a:r>
            <a:r>
              <a:rPr lang="en-US" dirty="0">
                <a:latin typeface="Arial" panose="020B0604020202020204" pitchFamily="34" charset="0"/>
                <a:ea typeface="Arial" panose="020B0604020202020204" pitchFamily="34" charset="0"/>
              </a:rPr>
              <a:t> com </a:t>
            </a:r>
            <a:r>
              <a:rPr lang="en-US" dirty="0" err="1">
                <a:latin typeface="Arial" panose="020B0604020202020204" pitchFamily="34" charset="0"/>
                <a:ea typeface="Arial" panose="020B0604020202020204" pitchFamily="34" charset="0"/>
              </a:rPr>
              <a:t>versões</a:t>
            </a:r>
            <a:r>
              <a:rPr lang="en-US" dirty="0">
                <a:latin typeface="Arial" panose="020B0604020202020204" pitchFamily="34" charset="0"/>
                <a:ea typeface="Arial" panose="020B0604020202020204" pitchFamily="34" charset="0"/>
              </a:rPr>
              <a:t> e </a:t>
            </a:r>
            <a:r>
              <a:rPr lang="en-US" dirty="0" err="1">
                <a:latin typeface="Arial" panose="020B0604020202020204" pitchFamily="34" charset="0"/>
                <a:ea typeface="Arial" panose="020B0604020202020204" pitchFamily="34" charset="0"/>
              </a:rPr>
              <a:t>parâmetros</a:t>
            </a:r>
            <a:r>
              <a:rPr lang="en-US" dirty="0">
                <a:latin typeface="Arial" panose="020B0604020202020204" pitchFamily="34"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2532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81204" y="3373333"/>
            <a:ext cx="5649228" cy="835613"/>
          </a:xfrm>
          <a:prstGeom prst="rect">
            <a:avLst/>
          </a:prstGeom>
        </p:spPr>
        <p:txBody>
          <a:bodyPr wrap="squar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5.1 </a:t>
            </a:r>
            <a:r>
              <a:rPr lang="en-US" dirty="0" err="1">
                <a:latin typeface="Arial" panose="020B0604020202020204" pitchFamily="34" charset="0"/>
                <a:ea typeface="Arial" panose="020B0604020202020204" pitchFamily="34" charset="0"/>
              </a:rPr>
              <a:t>Ferramentas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usadas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na</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filtragem</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chamada</a:t>
            </a:r>
            <a:r>
              <a:rPr lang="en-US" dirty="0">
                <a:latin typeface="Arial" panose="020B0604020202020204" pitchFamily="34" charset="0"/>
                <a:ea typeface="Arial" panose="020B0604020202020204" pitchFamily="34" charset="0"/>
              </a:rPr>
              <a:t> de </a:t>
            </a:r>
            <a:r>
              <a:rPr lang="en-US" dirty="0" err="1">
                <a:latin typeface="Arial" panose="020B0604020202020204" pitchFamily="34" charset="0"/>
                <a:ea typeface="Arial" panose="020B0604020202020204" pitchFamily="34" charset="0"/>
              </a:rPr>
              <a:t>variantes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germinativas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em</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amostra</a:t>
            </a:r>
            <a:r>
              <a:rPr lang="en-US" dirty="0">
                <a:latin typeface="Arial" panose="020B0604020202020204" pitchFamily="34" charset="0"/>
                <a:ea typeface="Arial" panose="020B0604020202020204" pitchFamily="34" charset="0"/>
              </a:rPr>
              <a:t> simple  e </a:t>
            </a:r>
            <a:r>
              <a:rPr lang="en-US" dirty="0" err="1">
                <a:latin typeface="Arial" panose="020B0604020202020204" pitchFamily="34" charset="0"/>
                <a:ea typeface="Arial" panose="020B0604020202020204" pitchFamily="34" charset="0"/>
              </a:rPr>
              <a:t>chamada</a:t>
            </a:r>
            <a:r>
              <a:rPr lang="en-US" dirty="0">
                <a:latin typeface="Arial" panose="020B0604020202020204" pitchFamily="34" charset="0"/>
                <a:ea typeface="Arial" panose="020B0604020202020204" pitchFamily="34" charset="0"/>
              </a:rPr>
              <a:t> de </a:t>
            </a:r>
            <a:r>
              <a:rPr lang="en-US" dirty="0" err="1">
                <a:latin typeface="Arial" panose="020B0604020202020204" pitchFamily="34" charset="0"/>
                <a:ea typeface="Arial" panose="020B0604020202020204" pitchFamily="34" charset="0"/>
              </a:rPr>
              <a:t>variantes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somaticas</a:t>
            </a:r>
            <a:r>
              <a:rPr lang="en-US" dirty="0">
                <a:latin typeface="Arial" panose="020B0604020202020204" pitchFamily="34" charset="0"/>
                <a:ea typeface="Arial" panose="020B0604020202020204" pitchFamily="34" charset="0"/>
              </a:rPr>
              <a:t>) com </a:t>
            </a:r>
            <a:r>
              <a:rPr lang="en-US" dirty="0" err="1">
                <a:latin typeface="Arial" panose="020B0604020202020204" pitchFamily="34" charset="0"/>
                <a:ea typeface="Arial" panose="020B0604020202020204" pitchFamily="34" charset="0"/>
              </a:rPr>
              <a:t>versões</a:t>
            </a:r>
            <a:r>
              <a:rPr lang="en-US" dirty="0">
                <a:latin typeface="Arial" panose="020B0604020202020204" pitchFamily="34" charset="0"/>
                <a:ea typeface="Arial" panose="020B0604020202020204" pitchFamily="34" charset="0"/>
              </a:rPr>
              <a:t> e </a:t>
            </a:r>
            <a:r>
              <a:rPr lang="en-US" dirty="0" err="1">
                <a:latin typeface="Arial" panose="020B0604020202020204" pitchFamily="34" charset="0"/>
                <a:ea typeface="Arial" panose="020B0604020202020204" pitchFamily="34" charset="0"/>
              </a:rPr>
              <a:t>parâmetros</a:t>
            </a:r>
            <a:r>
              <a:rPr lang="en-US" dirty="0">
                <a:latin typeface="Arial" panose="020B0604020202020204" pitchFamily="34"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p:txBody>
      </p:sp>
      <p:pic>
        <p:nvPicPr>
          <p:cNvPr id="5" name="image3.png"/>
          <p:cNvPicPr/>
          <p:nvPr/>
        </p:nvPicPr>
        <p:blipFill>
          <a:blip r:embed="rId2"/>
          <a:srcRect/>
          <a:stretch>
            <a:fillRect/>
          </a:stretch>
        </p:blipFill>
        <p:spPr>
          <a:xfrm>
            <a:off x="429954" y="451117"/>
            <a:ext cx="5465445" cy="2714625"/>
          </a:xfrm>
          <a:prstGeom prst="rect">
            <a:avLst/>
          </a:prstGeom>
          <a:ln w="12700">
            <a:solidFill>
              <a:srgbClr val="000000"/>
            </a:solidFill>
            <a:prstDash val="solid"/>
          </a:ln>
        </p:spPr>
      </p:pic>
      <p:sp>
        <p:nvSpPr>
          <p:cNvPr id="6" name="Retângulo 5"/>
          <p:cNvSpPr/>
          <p:nvPr/>
        </p:nvSpPr>
        <p:spPr>
          <a:xfrm>
            <a:off x="6189551" y="5970288"/>
            <a:ext cx="5806289" cy="587853"/>
          </a:xfrm>
          <a:prstGeom prst="rect">
            <a:avLst/>
          </a:prstGeom>
        </p:spPr>
        <p:txBody>
          <a:bodyPr wrap="squar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5.2 </a:t>
            </a:r>
            <a:r>
              <a:rPr lang="en-US" dirty="0" err="1">
                <a:latin typeface="Arial" panose="020B0604020202020204" pitchFamily="34" charset="0"/>
                <a:ea typeface="Arial" panose="020B0604020202020204" pitchFamily="34" charset="0"/>
              </a:rPr>
              <a:t>Ferramentas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usadas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na</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filtragem</a:t>
            </a:r>
            <a:r>
              <a:rPr lang="en-US" dirty="0">
                <a:latin typeface="Arial" panose="020B0604020202020204" pitchFamily="34" charset="0"/>
                <a:ea typeface="Arial" panose="020B0604020202020204" pitchFamily="34" charset="0"/>
              </a:rPr>
              <a:t> (VQSR) com </a:t>
            </a:r>
            <a:r>
              <a:rPr lang="en-US" dirty="0" err="1">
                <a:latin typeface="Arial" panose="020B0604020202020204" pitchFamily="34" charset="0"/>
                <a:ea typeface="Arial" panose="020B0604020202020204" pitchFamily="34" charset="0"/>
              </a:rPr>
              <a:t>versões</a:t>
            </a:r>
            <a:r>
              <a:rPr lang="en-US" dirty="0">
                <a:latin typeface="Arial" panose="020B0604020202020204" pitchFamily="34" charset="0"/>
                <a:ea typeface="Arial" panose="020B0604020202020204" pitchFamily="34" charset="0"/>
              </a:rPr>
              <a:t> e </a:t>
            </a:r>
            <a:r>
              <a:rPr lang="en-US" dirty="0" err="1">
                <a:latin typeface="Arial" panose="020B0604020202020204" pitchFamily="34" charset="0"/>
                <a:ea typeface="Arial" panose="020B0604020202020204" pitchFamily="34" charset="0"/>
              </a:rPr>
              <a:t>parâmetros</a:t>
            </a:r>
            <a:r>
              <a:rPr lang="en-US" dirty="0">
                <a:latin typeface="Arial" panose="020B0604020202020204" pitchFamily="34"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p:txBody>
      </p:sp>
      <p:pic>
        <p:nvPicPr>
          <p:cNvPr id="7" name="image10.png"/>
          <p:cNvPicPr/>
          <p:nvPr/>
        </p:nvPicPr>
        <p:blipFill>
          <a:blip r:embed="rId3"/>
          <a:srcRect/>
          <a:stretch>
            <a:fillRect/>
          </a:stretch>
        </p:blipFill>
        <p:spPr>
          <a:xfrm>
            <a:off x="6277202" y="688924"/>
            <a:ext cx="5395595" cy="4953635"/>
          </a:xfrm>
          <a:prstGeom prst="rect">
            <a:avLst/>
          </a:prstGeom>
          <a:ln w="12700">
            <a:solidFill>
              <a:srgbClr val="000000"/>
            </a:solidFill>
            <a:prstDash val="solid"/>
          </a:ln>
        </p:spPr>
      </p:pic>
    </p:spTree>
    <p:extLst>
      <p:ext uri="{BB962C8B-B14F-4D97-AF65-F5344CB8AC3E}">
        <p14:creationId xmlns:p14="http://schemas.microsoft.com/office/powerpoint/2010/main" val="42714999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68623" y="4114752"/>
            <a:ext cx="5956357" cy="587853"/>
          </a:xfrm>
          <a:prstGeom prst="rect">
            <a:avLst/>
          </a:prstGeom>
        </p:spPr>
        <p:txBody>
          <a:bodyPr wrap="squar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5.3 </a:t>
            </a:r>
            <a:r>
              <a:rPr lang="en-US" dirty="0" err="1">
                <a:latin typeface="Arial" panose="020B0604020202020204" pitchFamily="34" charset="0"/>
                <a:ea typeface="Arial" panose="020B0604020202020204" pitchFamily="34" charset="0"/>
              </a:rPr>
              <a:t>Ferramentas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usadas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na</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filtragem</a:t>
            </a:r>
            <a:r>
              <a:rPr lang="en-US" dirty="0">
                <a:latin typeface="Arial" panose="020B0604020202020204" pitchFamily="34" charset="0"/>
                <a:ea typeface="Arial" panose="020B0604020202020204" pitchFamily="34" charset="0"/>
              </a:rPr>
              <a:t> (</a:t>
            </a:r>
            <a:r>
              <a:rPr lang="en-US" i="1" dirty="0">
                <a:latin typeface="Arial" panose="020B0604020202020204" pitchFamily="34" charset="0"/>
                <a:ea typeface="Arial" panose="020B0604020202020204" pitchFamily="34" charset="0"/>
              </a:rPr>
              <a:t>hard filtering</a:t>
            </a:r>
            <a:r>
              <a:rPr lang="en-US" dirty="0">
                <a:latin typeface="Arial" panose="020B0604020202020204" pitchFamily="34" charset="0"/>
                <a:ea typeface="Arial" panose="020B0604020202020204" pitchFamily="34" charset="0"/>
              </a:rPr>
              <a:t>) com </a:t>
            </a:r>
            <a:r>
              <a:rPr lang="en-US" dirty="0" err="1">
                <a:latin typeface="Arial" panose="020B0604020202020204" pitchFamily="34" charset="0"/>
                <a:ea typeface="Arial" panose="020B0604020202020204" pitchFamily="34" charset="0"/>
              </a:rPr>
              <a:t>versões</a:t>
            </a:r>
            <a:r>
              <a:rPr lang="en-US" dirty="0">
                <a:latin typeface="Arial" panose="020B0604020202020204" pitchFamily="34" charset="0"/>
                <a:ea typeface="Arial" panose="020B0604020202020204" pitchFamily="34" charset="0"/>
              </a:rPr>
              <a:t> e </a:t>
            </a:r>
            <a:r>
              <a:rPr lang="en-US" dirty="0" err="1">
                <a:latin typeface="Arial" panose="020B0604020202020204" pitchFamily="34" charset="0"/>
                <a:ea typeface="Arial" panose="020B0604020202020204" pitchFamily="34" charset="0"/>
              </a:rPr>
              <a:t>parâmetros</a:t>
            </a:r>
            <a:r>
              <a:rPr lang="en-US" dirty="0">
                <a:latin typeface="Arial" panose="020B0604020202020204" pitchFamily="34"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p:txBody>
      </p:sp>
      <p:pic>
        <p:nvPicPr>
          <p:cNvPr id="5" name="image1.png"/>
          <p:cNvPicPr/>
          <p:nvPr/>
        </p:nvPicPr>
        <p:blipFill>
          <a:blip r:embed="rId2"/>
          <a:srcRect/>
          <a:stretch>
            <a:fillRect/>
          </a:stretch>
        </p:blipFill>
        <p:spPr>
          <a:xfrm>
            <a:off x="309015" y="290459"/>
            <a:ext cx="5815965" cy="3633470"/>
          </a:xfrm>
          <a:prstGeom prst="rect">
            <a:avLst/>
          </a:prstGeom>
          <a:ln w="12700">
            <a:solidFill>
              <a:srgbClr val="000000"/>
            </a:solidFill>
            <a:prstDash val="solid"/>
          </a:ln>
        </p:spPr>
      </p:pic>
      <p:sp>
        <p:nvSpPr>
          <p:cNvPr id="6" name="Retângulo 5"/>
          <p:cNvSpPr/>
          <p:nvPr/>
        </p:nvSpPr>
        <p:spPr>
          <a:xfrm>
            <a:off x="6124980" y="6355239"/>
            <a:ext cx="5870518" cy="340093"/>
          </a:xfrm>
          <a:prstGeom prst="rect">
            <a:avLst/>
          </a:prstGeom>
        </p:spPr>
        <p:txBody>
          <a:bodyPr wrap="none">
            <a:spAutoFit/>
          </a:bodyPr>
          <a:lstStyle/>
          <a:p>
            <a:pPr algn="just">
              <a:lnSpc>
                <a:spcPct val="115000"/>
              </a:lnSpc>
            </a:pPr>
            <a:r>
              <a:rPr lang="en-US" dirty="0" err="1">
                <a:latin typeface="Arial" panose="020B0604020202020204" pitchFamily="34" charset="0"/>
                <a:ea typeface="Arial" panose="020B0604020202020204" pitchFamily="34" charset="0"/>
              </a:rPr>
              <a:t>Tabela</a:t>
            </a:r>
            <a:r>
              <a:rPr lang="en-US" dirty="0">
                <a:latin typeface="Arial" panose="020B0604020202020204" pitchFamily="34" charset="0"/>
                <a:ea typeface="Arial" panose="020B0604020202020204" pitchFamily="34" charset="0"/>
              </a:rPr>
              <a:t> 6. </a:t>
            </a:r>
            <a:r>
              <a:rPr lang="en-US" dirty="0" err="1">
                <a:latin typeface="Arial" panose="020B0604020202020204" pitchFamily="34" charset="0"/>
                <a:ea typeface="Arial" panose="020B0604020202020204" pitchFamily="34" charset="0"/>
              </a:rPr>
              <a:t>Ferramentas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usadas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na</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anotação</a:t>
            </a:r>
            <a:r>
              <a:rPr lang="en-US" dirty="0">
                <a:latin typeface="Arial" panose="020B0604020202020204" pitchFamily="34" charset="0"/>
                <a:ea typeface="Arial" panose="020B0604020202020204" pitchFamily="34" charset="0"/>
              </a:rPr>
              <a:t> com </a:t>
            </a:r>
            <a:r>
              <a:rPr lang="en-US" dirty="0" err="1">
                <a:latin typeface="Arial" panose="020B0604020202020204" pitchFamily="34" charset="0"/>
                <a:ea typeface="Arial" panose="020B0604020202020204" pitchFamily="34" charset="0"/>
              </a:rPr>
              <a:t>versões</a:t>
            </a:r>
            <a:r>
              <a:rPr lang="en-US" dirty="0">
                <a:latin typeface="Arial" panose="020B0604020202020204" pitchFamily="34" charset="0"/>
                <a:ea typeface="Arial" panose="020B0604020202020204" pitchFamily="34" charset="0"/>
              </a:rPr>
              <a:t> e </a:t>
            </a:r>
            <a:r>
              <a:rPr lang="en-US" dirty="0" err="1">
                <a:latin typeface="Arial" panose="020B0604020202020204" pitchFamily="34" charset="0"/>
                <a:ea typeface="Arial" panose="020B0604020202020204" pitchFamily="34" charset="0"/>
              </a:rPr>
              <a:t>parâmetros</a:t>
            </a:r>
            <a:r>
              <a:rPr lang="en-US" dirty="0">
                <a:latin typeface="Arial" panose="020B0604020202020204" pitchFamily="34"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p:txBody>
      </p:sp>
      <p:pic>
        <p:nvPicPr>
          <p:cNvPr id="7" name="image2.png"/>
          <p:cNvPicPr/>
          <p:nvPr/>
        </p:nvPicPr>
        <p:blipFill>
          <a:blip r:embed="rId3"/>
          <a:srcRect/>
          <a:stretch>
            <a:fillRect/>
          </a:stretch>
        </p:blipFill>
        <p:spPr>
          <a:xfrm>
            <a:off x="6264623" y="3231039"/>
            <a:ext cx="5730875" cy="3124200"/>
          </a:xfrm>
          <a:prstGeom prst="rect">
            <a:avLst/>
          </a:prstGeom>
          <a:ln w="12700">
            <a:solidFill>
              <a:srgbClr val="000000"/>
            </a:solidFill>
            <a:prstDash val="solid"/>
          </a:ln>
        </p:spPr>
      </p:pic>
    </p:spTree>
    <p:extLst>
      <p:ext uri="{BB962C8B-B14F-4D97-AF65-F5344CB8AC3E}">
        <p14:creationId xmlns:p14="http://schemas.microsoft.com/office/powerpoint/2010/main" val="2455345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Challenges</a:t>
            </a:r>
            <a:endParaRPr/>
          </a:p>
        </p:txBody>
      </p:sp>
      <p:sp>
        <p:nvSpPr>
          <p:cNvPr id="610" name="Google Shape;610;p38"/>
          <p:cNvSpPr txBox="1">
            <a:spLocks noGrp="1"/>
          </p:cNvSpPr>
          <p:nvPr>
            <p:ph type="body" idx="1"/>
          </p:nvPr>
        </p:nvSpPr>
        <p:spPr>
          <a:xfrm>
            <a:off x="838200" y="1343024"/>
            <a:ext cx="10515600" cy="5514975"/>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US"/>
              <a:t>WDL coding:</a:t>
            </a:r>
            <a:endParaRPr/>
          </a:p>
          <a:p>
            <a:pPr marL="685800" lvl="1" indent="-228600" algn="l" rtl="0">
              <a:lnSpc>
                <a:spcPct val="90000"/>
              </a:lnSpc>
              <a:spcBef>
                <a:spcPts val="500"/>
              </a:spcBef>
              <a:spcAft>
                <a:spcPts val="0"/>
              </a:spcAft>
              <a:buClr>
                <a:schemeClr val="dk1"/>
              </a:buClr>
              <a:buSzPct val="100000"/>
              <a:buChar char="•"/>
            </a:pPr>
            <a:r>
              <a:rPr lang="en-US"/>
              <a:t>Lack of a language-specific IDE.    </a:t>
            </a:r>
            <a:endParaRPr/>
          </a:p>
          <a:p>
            <a:pPr marL="685800" lvl="1" indent="-228600" algn="l" rtl="0">
              <a:lnSpc>
                <a:spcPct val="90000"/>
              </a:lnSpc>
              <a:spcBef>
                <a:spcPts val="500"/>
              </a:spcBef>
              <a:spcAft>
                <a:spcPts val="0"/>
              </a:spcAft>
              <a:buClr>
                <a:schemeClr val="dk1"/>
              </a:buClr>
              <a:buSzPct val="100000"/>
              <a:buChar char="•"/>
            </a:pPr>
            <a:r>
              <a:rPr lang="en-US"/>
              <a:t>Language under development, with a mix of draft-1, draft-2 and draft-3 versions, and the current version 1.0. Incompatibility to integrate sub-workflows with different versions. </a:t>
            </a:r>
            <a:endParaRPr/>
          </a:p>
          <a:p>
            <a:pPr marL="685800" lvl="1" indent="-228600" algn="l" rtl="0">
              <a:lnSpc>
                <a:spcPct val="90000"/>
              </a:lnSpc>
              <a:spcBef>
                <a:spcPts val="500"/>
              </a:spcBef>
              <a:spcAft>
                <a:spcPts val="0"/>
              </a:spcAft>
              <a:buClr>
                <a:schemeClr val="dk1"/>
              </a:buClr>
              <a:buSzPct val="100000"/>
              <a:buChar char="•"/>
            </a:pPr>
            <a:r>
              <a:rPr lang="en-US"/>
              <a:t>Periodic updates from Cromwell to run WDL. </a:t>
            </a:r>
            <a:endParaRPr/>
          </a:p>
          <a:p>
            <a:pPr marL="685800" lvl="1" indent="-228600" algn="l" rtl="0">
              <a:lnSpc>
                <a:spcPct val="90000"/>
              </a:lnSpc>
              <a:spcBef>
                <a:spcPts val="500"/>
              </a:spcBef>
              <a:spcAft>
                <a:spcPts val="0"/>
              </a:spcAft>
              <a:buClr>
                <a:schemeClr val="dk1"/>
              </a:buClr>
              <a:buSzPct val="100000"/>
              <a:buChar char="•"/>
            </a:pPr>
            <a:r>
              <a:rPr lang="en-US"/>
              <a:t>Independent data directories between tasks (containers). The passage of input files for each task has to be with data type File. </a:t>
            </a:r>
            <a:endParaRPr/>
          </a:p>
          <a:p>
            <a:pPr marL="685800" lvl="1" indent="-228600" algn="l" rtl="0">
              <a:lnSpc>
                <a:spcPct val="90000"/>
              </a:lnSpc>
              <a:spcBef>
                <a:spcPts val="500"/>
              </a:spcBef>
              <a:spcAft>
                <a:spcPts val="0"/>
              </a:spcAft>
              <a:buClr>
                <a:schemeClr val="dk1"/>
              </a:buClr>
              <a:buSzPct val="100000"/>
              <a:buChar char="•"/>
            </a:pPr>
            <a:r>
              <a:rPr lang="en-US"/>
              <a:t>Redundancy of files copied multiple times during a workflow run.    </a:t>
            </a:r>
            <a:endParaRPr/>
          </a:p>
          <a:p>
            <a:pPr marL="685800" lvl="1" indent="-228600" algn="l" rtl="0">
              <a:lnSpc>
                <a:spcPct val="90000"/>
              </a:lnSpc>
              <a:spcBef>
                <a:spcPts val="500"/>
              </a:spcBef>
              <a:spcAft>
                <a:spcPts val="0"/>
              </a:spcAft>
              <a:buClr>
                <a:schemeClr val="dk1"/>
              </a:buClr>
              <a:buSzPct val="100000"/>
              <a:buChar char="•"/>
            </a:pPr>
            <a:r>
              <a:rPr lang="en-US"/>
              <a:t>Existence of optional data types (use of "?", For example File and File?). The use of the </a:t>
            </a:r>
            <a:r>
              <a:rPr lang="en-US" i="1"/>
              <a:t>select_first</a:t>
            </a:r>
            <a:r>
              <a:rPr lang="en-US"/>
              <a:t> and </a:t>
            </a:r>
            <a:r>
              <a:rPr lang="en-US" i="1"/>
              <a:t>select_all</a:t>
            </a:r>
            <a:r>
              <a:rPr lang="en-US"/>
              <a:t>.    </a:t>
            </a:r>
            <a:endParaRPr/>
          </a:p>
          <a:p>
            <a:pPr marL="685800" lvl="1" indent="-228600" algn="l" rtl="0">
              <a:lnSpc>
                <a:spcPct val="90000"/>
              </a:lnSpc>
              <a:spcBef>
                <a:spcPts val="500"/>
              </a:spcBef>
              <a:spcAft>
                <a:spcPts val="0"/>
              </a:spcAft>
              <a:buClr>
                <a:schemeClr val="dk1"/>
              </a:buClr>
              <a:buSzPct val="100000"/>
              <a:buChar char="•"/>
            </a:pPr>
            <a:r>
              <a:rPr lang="en-US"/>
              <a:t>There is no “null” or “None” .   </a:t>
            </a:r>
            <a:endParaRPr/>
          </a:p>
          <a:p>
            <a:pPr marL="685800" lvl="1" indent="-228600" algn="l" rtl="0">
              <a:lnSpc>
                <a:spcPct val="90000"/>
              </a:lnSpc>
              <a:spcBef>
                <a:spcPts val="500"/>
              </a:spcBef>
              <a:spcAft>
                <a:spcPts val="0"/>
              </a:spcAft>
              <a:buClr>
                <a:schemeClr val="dk1"/>
              </a:buClr>
              <a:buSzPct val="100000"/>
              <a:buChar char="•"/>
            </a:pPr>
            <a:r>
              <a:rPr lang="en-US"/>
              <a:t>Impossibility to change the value of an attribute once set, the declaration of the variable is linked to the value assignment.    </a:t>
            </a:r>
            <a:endParaRPr/>
          </a:p>
          <a:p>
            <a:pPr marL="685800" lvl="1" indent="-228600" algn="l" rtl="0">
              <a:lnSpc>
                <a:spcPct val="90000"/>
              </a:lnSpc>
              <a:spcBef>
                <a:spcPts val="500"/>
              </a:spcBef>
              <a:spcAft>
                <a:spcPts val="0"/>
              </a:spcAft>
              <a:buClr>
                <a:schemeClr val="dk1"/>
              </a:buClr>
              <a:buSzPct val="100000"/>
              <a:buChar char="•"/>
            </a:pPr>
            <a:r>
              <a:rPr lang="en-US"/>
              <a:t>Conditionals without the option of the “else” block. Alternative use of </a:t>
            </a:r>
            <a:r>
              <a:rPr lang="en-US" i="1"/>
              <a:t>select_first</a:t>
            </a:r>
            <a:r>
              <a:rPr lang="en-US"/>
              <a:t> and </a:t>
            </a:r>
            <a:r>
              <a:rPr lang="en-US" i="1"/>
              <a:t>select_all</a:t>
            </a:r>
            <a:r>
              <a:rPr lang="en-US"/>
              <a:t>.    </a:t>
            </a:r>
            <a:endParaRPr/>
          </a:p>
          <a:p>
            <a:pPr marL="685800" lvl="1" indent="-228600" algn="l" rtl="0">
              <a:lnSpc>
                <a:spcPct val="90000"/>
              </a:lnSpc>
              <a:spcBef>
                <a:spcPts val="500"/>
              </a:spcBef>
              <a:spcAft>
                <a:spcPts val="0"/>
              </a:spcAft>
              <a:buClr>
                <a:schemeClr val="dk1"/>
              </a:buClr>
              <a:buSzPct val="100000"/>
              <a:buChar char="•"/>
            </a:pPr>
            <a:r>
              <a:rPr lang="en-US"/>
              <a:t>The type of output when using scatter when calling a task becomes Array.    </a:t>
            </a:r>
            <a:endParaRPr/>
          </a:p>
          <a:p>
            <a:pPr marL="685800" lvl="1" indent="-228600" algn="l" rtl="0">
              <a:lnSpc>
                <a:spcPct val="90000"/>
              </a:lnSpc>
              <a:spcBef>
                <a:spcPts val="500"/>
              </a:spcBef>
              <a:spcAft>
                <a:spcPts val="0"/>
              </a:spcAft>
              <a:buClr>
                <a:schemeClr val="dk1"/>
              </a:buClr>
              <a:buSzPct val="100000"/>
              <a:buChar char="•"/>
            </a:pPr>
            <a:r>
              <a:rPr lang="en-US"/>
              <a:t>Does not allow nested scatter.    </a:t>
            </a:r>
            <a:endParaRPr/>
          </a:p>
          <a:p>
            <a:pPr marL="457200" lvl="1" indent="0"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Configuration and deployment: Slurm + Singularity + Cromwell</a:t>
            </a:r>
            <a:endParaRPr/>
          </a:p>
          <a:p>
            <a:pPr marL="685800" lvl="1" indent="-228600" algn="l" rtl="0">
              <a:lnSpc>
                <a:spcPct val="90000"/>
              </a:lnSpc>
              <a:spcBef>
                <a:spcPts val="500"/>
              </a:spcBef>
              <a:spcAft>
                <a:spcPts val="0"/>
              </a:spcAft>
              <a:buClr>
                <a:schemeClr val="dk1"/>
              </a:buClr>
              <a:buSzPct val="100000"/>
              <a:buChar char="•"/>
            </a:pPr>
            <a:r>
              <a:rPr lang="en-US"/>
              <a:t>Support launching in Docker containers.</a:t>
            </a:r>
            <a:endParaRPr/>
          </a:p>
          <a:p>
            <a:pPr marL="685800" lvl="1" indent="-228600" algn="l" rtl="0">
              <a:lnSpc>
                <a:spcPct val="90000"/>
              </a:lnSpc>
              <a:spcBef>
                <a:spcPts val="500"/>
              </a:spcBef>
              <a:spcAft>
                <a:spcPts val="0"/>
              </a:spcAft>
              <a:buClr>
                <a:schemeClr val="dk1"/>
              </a:buClr>
              <a:buSzPct val="100000"/>
              <a:buChar char="•"/>
            </a:pPr>
            <a:r>
              <a:rPr lang="en-US"/>
              <a:t>How to differentiate the infra for different tasks. Optional bindings.</a:t>
            </a:r>
            <a:endParaRPr/>
          </a:p>
          <a:p>
            <a:pPr marL="685800" lvl="1" indent="-228600" algn="l" rtl="0">
              <a:lnSpc>
                <a:spcPct val="90000"/>
              </a:lnSpc>
              <a:spcBef>
                <a:spcPts val="500"/>
              </a:spcBef>
              <a:spcAft>
                <a:spcPts val="0"/>
              </a:spcAft>
              <a:buClr>
                <a:schemeClr val="dk1"/>
              </a:buClr>
              <a:buSzPct val="100000"/>
              <a:buChar char="•"/>
            </a:pPr>
            <a:r>
              <a:rPr lang="en-US"/>
              <a:t>Workload manager integration. Cromwell submitting jobs to Slurm.</a:t>
            </a:r>
            <a:endParaRPr/>
          </a:p>
          <a:p>
            <a:pPr marL="685800" lvl="1" indent="-228600" algn="l" rtl="0">
              <a:lnSpc>
                <a:spcPct val="90000"/>
              </a:lnSpc>
              <a:spcBef>
                <a:spcPts val="500"/>
              </a:spcBef>
              <a:spcAft>
                <a:spcPts val="0"/>
              </a:spcAft>
              <a:buClr>
                <a:schemeClr val="dk1"/>
              </a:buClr>
              <a:buSzPct val="100000"/>
              <a:buChar char="•"/>
            </a:pPr>
            <a:r>
              <a:rPr lang="en-US"/>
              <a:t>How does Slurm know when a job has been completed?</a:t>
            </a:r>
            <a:endParaRPr/>
          </a:p>
          <a:p>
            <a:pPr marL="685800" lvl="1" indent="-228600" algn="l" rtl="0">
              <a:lnSpc>
                <a:spcPct val="90000"/>
              </a:lnSpc>
              <a:spcBef>
                <a:spcPts val="500"/>
              </a:spcBef>
              <a:spcAft>
                <a:spcPts val="0"/>
              </a:spcAft>
              <a:buClr>
                <a:schemeClr val="dk1"/>
              </a:buClr>
              <a:buSzPct val="100000"/>
              <a:buChar char="•"/>
            </a:pPr>
            <a:r>
              <a:rPr lang="en-US"/>
              <a:t>Overcome the problem of Docker limit rate.</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5"/>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 workflow. Main conceptual model.</a:t>
            </a:r>
            <a:endParaRPr/>
          </a:p>
        </p:txBody>
      </p:sp>
      <p:pic>
        <p:nvPicPr>
          <p:cNvPr id="212" name="Google Shape;212;p5"/>
          <p:cNvPicPr preferRelativeResize="0">
            <a:picLocks noGrp="1"/>
          </p:cNvPicPr>
          <p:nvPr>
            <p:ph type="body" idx="1"/>
          </p:nvPr>
        </p:nvPicPr>
        <p:blipFill rotWithShape="1">
          <a:blip r:embed="rId3">
            <a:alphaModFix/>
          </a:blip>
          <a:srcRect/>
          <a:stretch/>
        </p:blipFill>
        <p:spPr>
          <a:xfrm>
            <a:off x="1324611" y="1946061"/>
            <a:ext cx="9293962" cy="3791743"/>
          </a:xfrm>
          <a:prstGeom prst="rect">
            <a:avLst/>
          </a:prstGeom>
          <a:noFill/>
          <a:ln>
            <a:noFill/>
          </a:ln>
        </p:spPr>
      </p:pic>
      <p:sp>
        <p:nvSpPr>
          <p:cNvPr id="213" name="Google Shape;213;p5"/>
          <p:cNvSpPr/>
          <p:nvPr/>
        </p:nvSpPr>
        <p:spPr>
          <a:xfrm>
            <a:off x="897924" y="1690689"/>
            <a:ext cx="2100649"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5"/>
          <p:cNvSpPr/>
          <p:nvPr/>
        </p:nvSpPr>
        <p:spPr>
          <a:xfrm>
            <a:off x="3167449" y="1690689"/>
            <a:ext cx="4996248"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5"/>
          <p:cNvSpPr/>
          <p:nvPr/>
        </p:nvSpPr>
        <p:spPr>
          <a:xfrm>
            <a:off x="8425628" y="1690689"/>
            <a:ext cx="2619632"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5"/>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
        <p:nvSpPr>
          <p:cNvPr id="217" name="Google Shape;217;p5"/>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218" name="Google Shape;218;p5"/>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Summary</a:t>
            </a:r>
            <a:endParaRPr/>
          </a:p>
        </p:txBody>
      </p:sp>
      <p:sp>
        <p:nvSpPr>
          <p:cNvPr id="616" name="Google Shape;616;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dirty="0"/>
              <a:t>Motivation:</a:t>
            </a:r>
            <a:endParaRPr dirty="0"/>
          </a:p>
          <a:p>
            <a:pPr marL="685800" lvl="1" indent="-228600" algn="l" rtl="0">
              <a:lnSpc>
                <a:spcPct val="90000"/>
              </a:lnSpc>
              <a:spcBef>
                <a:spcPts val="500"/>
              </a:spcBef>
              <a:spcAft>
                <a:spcPts val="0"/>
              </a:spcAft>
              <a:buClr>
                <a:schemeClr val="dk1"/>
              </a:buClr>
              <a:buSzPct val="100000"/>
              <a:buChar char="•"/>
            </a:pPr>
            <a:r>
              <a:rPr lang="en-US" dirty="0"/>
              <a:t>Variant calling workflow. PIPEMB</a:t>
            </a:r>
            <a:endParaRPr dirty="0"/>
          </a:p>
          <a:p>
            <a:pPr marL="685800" lvl="1" indent="-228600" algn="l" rtl="0">
              <a:lnSpc>
                <a:spcPct val="90000"/>
              </a:lnSpc>
              <a:spcBef>
                <a:spcPts val="500"/>
              </a:spcBef>
              <a:spcAft>
                <a:spcPts val="0"/>
              </a:spcAft>
              <a:buClr>
                <a:schemeClr val="dk1"/>
              </a:buClr>
              <a:buSzPct val="100000"/>
              <a:buChar char="•"/>
            </a:pPr>
            <a:r>
              <a:rPr lang="en-US" dirty="0"/>
              <a:t>GATK:  Best Practices, GATK and Picard, workflows</a:t>
            </a:r>
            <a:endParaRPr dirty="0"/>
          </a:p>
          <a:p>
            <a:pPr marL="685800" lvl="1" indent="-228600" algn="l" rtl="0">
              <a:lnSpc>
                <a:spcPct val="90000"/>
              </a:lnSpc>
              <a:spcBef>
                <a:spcPts val="500"/>
              </a:spcBef>
              <a:spcAft>
                <a:spcPts val="0"/>
              </a:spcAft>
              <a:buClr>
                <a:schemeClr val="dk1"/>
              </a:buClr>
              <a:buSzPct val="100000"/>
              <a:buChar char="•"/>
            </a:pPr>
            <a:r>
              <a:rPr lang="en-US" dirty="0"/>
              <a:t>WDL + Cromwell</a:t>
            </a:r>
            <a:endParaRPr dirty="0"/>
          </a:p>
          <a:p>
            <a:pPr marL="228600" lvl="0" indent="-228600" algn="l" rtl="0">
              <a:lnSpc>
                <a:spcPct val="90000"/>
              </a:lnSpc>
              <a:spcBef>
                <a:spcPts val="1000"/>
              </a:spcBef>
              <a:spcAft>
                <a:spcPts val="0"/>
              </a:spcAft>
              <a:buClr>
                <a:schemeClr val="dk1"/>
              </a:buClr>
              <a:buSzPct val="100000"/>
              <a:buChar char="•"/>
            </a:pPr>
            <a:r>
              <a:rPr lang="en-US" dirty="0"/>
              <a:t>PIPEMB-WDL workflow. Construction process.</a:t>
            </a:r>
            <a:endParaRPr dirty="0"/>
          </a:p>
          <a:p>
            <a:pPr marL="685800" lvl="1" indent="-228600" algn="l" rtl="0">
              <a:lnSpc>
                <a:spcPct val="90000"/>
              </a:lnSpc>
              <a:spcBef>
                <a:spcPts val="500"/>
              </a:spcBef>
              <a:spcAft>
                <a:spcPts val="0"/>
              </a:spcAft>
              <a:buClr>
                <a:schemeClr val="dk1"/>
              </a:buClr>
              <a:buSzPct val="100000"/>
              <a:buChar char="•"/>
            </a:pPr>
            <a:r>
              <a:rPr lang="en-US" dirty="0"/>
              <a:t>WDL coding</a:t>
            </a:r>
            <a:endParaRPr dirty="0"/>
          </a:p>
          <a:p>
            <a:pPr marL="685800" lvl="1" indent="-228600" algn="l" rtl="0">
              <a:lnSpc>
                <a:spcPct val="90000"/>
              </a:lnSpc>
              <a:spcBef>
                <a:spcPts val="500"/>
              </a:spcBef>
              <a:spcAft>
                <a:spcPts val="0"/>
              </a:spcAft>
              <a:buClr>
                <a:schemeClr val="dk1"/>
              </a:buClr>
              <a:buSzPct val="100000"/>
              <a:buChar char="•"/>
            </a:pPr>
            <a:r>
              <a:rPr lang="en-US" dirty="0"/>
              <a:t>Installation  </a:t>
            </a:r>
            <a:endParaRPr dirty="0"/>
          </a:p>
          <a:p>
            <a:pPr marL="685800" lvl="1" indent="-228600" algn="l" rtl="0">
              <a:lnSpc>
                <a:spcPct val="90000"/>
              </a:lnSpc>
              <a:spcBef>
                <a:spcPts val="500"/>
              </a:spcBef>
              <a:spcAft>
                <a:spcPts val="0"/>
              </a:spcAft>
              <a:buClr>
                <a:schemeClr val="dk1"/>
              </a:buClr>
              <a:buSzPct val="100000"/>
              <a:buChar char="•"/>
            </a:pPr>
            <a:r>
              <a:rPr lang="en-US" dirty="0"/>
              <a:t>Infrastructure points</a:t>
            </a:r>
            <a:endParaRPr dirty="0"/>
          </a:p>
          <a:p>
            <a:pPr marL="228600" lvl="0" indent="-228600" algn="l" rtl="0">
              <a:lnSpc>
                <a:spcPct val="90000"/>
              </a:lnSpc>
              <a:spcBef>
                <a:spcPts val="1000"/>
              </a:spcBef>
              <a:spcAft>
                <a:spcPts val="0"/>
              </a:spcAft>
              <a:buClr>
                <a:schemeClr val="dk1"/>
              </a:buClr>
              <a:buSzPct val="100000"/>
              <a:buChar char="•"/>
            </a:pPr>
            <a:r>
              <a:rPr lang="en-US" b="1" dirty="0"/>
              <a:t>Execution:</a:t>
            </a:r>
            <a:endParaRPr dirty="0"/>
          </a:p>
          <a:p>
            <a:pPr marL="685800" lvl="1" indent="-228600" algn="l" rtl="0">
              <a:lnSpc>
                <a:spcPct val="90000"/>
              </a:lnSpc>
              <a:spcBef>
                <a:spcPts val="500"/>
              </a:spcBef>
              <a:spcAft>
                <a:spcPts val="0"/>
              </a:spcAft>
              <a:buClr>
                <a:schemeClr val="dk1"/>
              </a:buClr>
              <a:buSzPct val="100000"/>
              <a:buChar char="•"/>
            </a:pPr>
            <a:r>
              <a:rPr lang="en-US" dirty="0"/>
              <a:t>Input sequence files</a:t>
            </a:r>
            <a:endParaRPr dirty="0"/>
          </a:p>
          <a:p>
            <a:pPr marL="685800" lvl="1" indent="-228600" algn="l" rtl="0">
              <a:lnSpc>
                <a:spcPct val="90000"/>
              </a:lnSpc>
              <a:spcBef>
                <a:spcPts val="500"/>
              </a:spcBef>
              <a:spcAft>
                <a:spcPts val="0"/>
              </a:spcAft>
              <a:buClr>
                <a:schemeClr val="dk1"/>
              </a:buClr>
              <a:buSzPct val="100000"/>
              <a:buChar char="•"/>
            </a:pPr>
            <a:r>
              <a:rPr lang="en-US" dirty="0"/>
              <a:t>JSON file. Common options</a:t>
            </a:r>
            <a:endParaRPr dirty="0"/>
          </a:p>
          <a:p>
            <a:pPr marL="685800" lvl="1" indent="-228600" algn="l" rtl="0">
              <a:lnSpc>
                <a:spcPct val="90000"/>
              </a:lnSpc>
              <a:spcBef>
                <a:spcPts val="500"/>
              </a:spcBef>
              <a:spcAft>
                <a:spcPts val="0"/>
              </a:spcAft>
              <a:buClr>
                <a:schemeClr val="dk1"/>
              </a:buClr>
              <a:buSzPct val="100000"/>
              <a:buChar char="•"/>
            </a:pPr>
            <a:r>
              <a:rPr lang="en-US" dirty="0" err="1"/>
              <a:t>Slurm</a:t>
            </a:r>
            <a:r>
              <a:rPr lang="en-US" dirty="0"/>
              <a:t> script (command execution)</a:t>
            </a:r>
            <a:endParaRPr dirty="0"/>
          </a:p>
          <a:p>
            <a:pPr marL="685800" lvl="1" indent="-228600" algn="l" rtl="0">
              <a:lnSpc>
                <a:spcPct val="90000"/>
              </a:lnSpc>
              <a:spcBef>
                <a:spcPts val="500"/>
              </a:spcBef>
              <a:spcAft>
                <a:spcPts val="0"/>
              </a:spcAft>
              <a:buClr>
                <a:schemeClr val="dk1"/>
              </a:buClr>
              <a:buSzPct val="100000"/>
              <a:buChar char="•"/>
            </a:pPr>
            <a:r>
              <a:rPr lang="en-US" dirty="0"/>
              <a:t>Execution time, output log (when you know that everything was successful)</a:t>
            </a:r>
            <a:endParaRPr dirty="0"/>
          </a:p>
          <a:p>
            <a:pPr marL="685800" lvl="1" indent="-228600" algn="l" rtl="0">
              <a:lnSpc>
                <a:spcPct val="90000"/>
              </a:lnSpc>
              <a:spcBef>
                <a:spcPts val="500"/>
              </a:spcBef>
              <a:spcAft>
                <a:spcPts val="0"/>
              </a:spcAft>
              <a:buClr>
                <a:schemeClr val="dk1"/>
              </a:buClr>
              <a:buSzPct val="100000"/>
              <a:buChar char="•"/>
            </a:pPr>
            <a:r>
              <a:rPr lang="en-US" dirty="0"/>
              <a:t>Output directory</a:t>
            </a:r>
            <a:endParaRPr dirty="0"/>
          </a:p>
          <a:p>
            <a:pPr marL="228600" lvl="0" indent="-90804" algn="l" rtl="0">
              <a:lnSpc>
                <a:spcPct val="90000"/>
              </a:lnSpc>
              <a:spcBef>
                <a:spcPts val="1000"/>
              </a:spcBef>
              <a:spcAft>
                <a:spcPts val="0"/>
              </a:spcAft>
              <a:buClr>
                <a:schemeClr val="dk1"/>
              </a:buClr>
              <a:buSzPct val="100000"/>
              <a:buNone/>
            </a:pPr>
            <a:endParaRPr dirty="0"/>
          </a:p>
          <a:p>
            <a:pPr marL="228600" lvl="0" indent="-90804" algn="l" rtl="0">
              <a:lnSpc>
                <a:spcPct val="90000"/>
              </a:lnSpc>
              <a:spcBef>
                <a:spcPts val="1000"/>
              </a:spcBef>
              <a:spcAft>
                <a:spcPts val="0"/>
              </a:spcAft>
              <a:buClr>
                <a:schemeClr val="dk1"/>
              </a:buClr>
              <a:buSzPct val="100000"/>
              <a:buNone/>
            </a:pPr>
            <a:endParaRP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0"/>
          <p:cNvSpPr txBox="1">
            <a:spLocks noGrp="1"/>
          </p:cNvSpPr>
          <p:nvPr>
            <p:ph type="title"/>
          </p:nvPr>
        </p:nvSpPr>
        <p:spPr>
          <a:xfrm>
            <a:off x="555888" y="-820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Execution</a:t>
            </a:r>
            <a:endParaRPr/>
          </a:p>
        </p:txBody>
      </p:sp>
      <p:sp>
        <p:nvSpPr>
          <p:cNvPr id="622" name="Google Shape;622;p40"/>
          <p:cNvSpPr/>
          <p:nvPr/>
        </p:nvSpPr>
        <p:spPr>
          <a:xfrm>
            <a:off x="555888" y="1862468"/>
            <a:ext cx="11178911" cy="954107"/>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group1	/../data/a_R1.fastq	/…/data/a_R2.fastq	1	SAMPLE1	ILLUMINA	lib01	paired</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group2	/../data/b_R1.fastq	/../data/b_R2.fastq	2	SAMPLE1	ILLUMINA	lib01	paired</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group1	/../data/c_R1.fastq	/../data/c_R2.fastq	3	SAMPLE2	ILLUMINA	lib01	paired</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group2	/../data/d_R1.fastq	/../data/d_R2.fastq	4	SAMPLE2	ILLUMINA	lib01	paired</a:t>
            </a:r>
            <a:endParaRPr/>
          </a:p>
        </p:txBody>
      </p:sp>
      <p:sp>
        <p:nvSpPr>
          <p:cNvPr id="623" name="Google Shape;623;p40"/>
          <p:cNvSpPr/>
          <p:nvPr/>
        </p:nvSpPr>
        <p:spPr>
          <a:xfrm>
            <a:off x="555891" y="944077"/>
            <a:ext cx="35874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multisample_multipleRG_fastq.tsv</a:t>
            </a:r>
            <a:endParaRPr sz="1800" i="1">
              <a:solidFill>
                <a:schemeClr val="dk1"/>
              </a:solidFill>
              <a:latin typeface="Calibri"/>
              <a:ea typeface="Calibri"/>
              <a:cs typeface="Calibri"/>
              <a:sym typeface="Calibri"/>
            </a:endParaRPr>
          </a:p>
        </p:txBody>
      </p:sp>
      <p:sp>
        <p:nvSpPr>
          <p:cNvPr id="624" name="Google Shape;624;p40"/>
          <p:cNvSpPr txBox="1"/>
          <p:nvPr/>
        </p:nvSpPr>
        <p:spPr>
          <a:xfrm>
            <a:off x="648077" y="3066823"/>
            <a:ext cx="26064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JSON (parameters)</a:t>
            </a:r>
            <a:endParaRPr sz="1800">
              <a:solidFill>
                <a:schemeClr val="dk1"/>
              </a:solidFill>
              <a:latin typeface="Calibri"/>
              <a:ea typeface="Calibri"/>
              <a:cs typeface="Calibri"/>
              <a:sym typeface="Calibri"/>
            </a:endParaRPr>
          </a:p>
        </p:txBody>
      </p:sp>
      <p:pic>
        <p:nvPicPr>
          <p:cNvPr id="625" name="Google Shape;625;p40"/>
          <p:cNvPicPr preferRelativeResize="0"/>
          <p:nvPr/>
        </p:nvPicPr>
        <p:blipFill rotWithShape="1">
          <a:blip r:embed="rId3">
            <a:alphaModFix/>
          </a:blip>
          <a:srcRect/>
          <a:stretch/>
        </p:blipFill>
        <p:spPr>
          <a:xfrm>
            <a:off x="648077" y="3504068"/>
            <a:ext cx="2665529" cy="2224540"/>
          </a:xfrm>
          <a:prstGeom prst="rect">
            <a:avLst/>
          </a:prstGeom>
          <a:noFill/>
          <a:ln>
            <a:noFill/>
          </a:ln>
        </p:spPr>
      </p:pic>
      <p:cxnSp>
        <p:nvCxnSpPr>
          <p:cNvPr id="626" name="Google Shape;626;p40"/>
          <p:cNvCxnSpPr>
            <a:stCxn id="625" idx="1"/>
            <a:endCxn id="622" idx="1"/>
          </p:cNvCxnSpPr>
          <p:nvPr/>
        </p:nvCxnSpPr>
        <p:spPr>
          <a:xfrm rot="10800000">
            <a:off x="555977" y="2339638"/>
            <a:ext cx="92100" cy="2276700"/>
          </a:xfrm>
          <a:prstGeom prst="bentConnector3">
            <a:avLst>
              <a:gd name="adj1" fmla="val 348304"/>
            </a:avLst>
          </a:prstGeom>
          <a:noFill/>
          <a:ln w="9525" cap="flat" cmpd="sng">
            <a:solidFill>
              <a:schemeClr val="accent1"/>
            </a:solidFill>
            <a:prstDash val="solid"/>
            <a:miter lim="800000"/>
            <a:headEnd type="none" w="sm" len="sm"/>
            <a:tailEnd type="triangle" w="med" len="med"/>
          </a:ln>
        </p:spPr>
      </p:cxnSp>
      <p:pic>
        <p:nvPicPr>
          <p:cNvPr id="627" name="Google Shape;627;p40"/>
          <p:cNvPicPr preferRelativeResize="0"/>
          <p:nvPr/>
        </p:nvPicPr>
        <p:blipFill rotWithShape="1">
          <a:blip r:embed="rId4">
            <a:alphaModFix/>
          </a:blip>
          <a:srcRect/>
          <a:stretch/>
        </p:blipFill>
        <p:spPr>
          <a:xfrm>
            <a:off x="4163020" y="3563889"/>
            <a:ext cx="2263634" cy="2104897"/>
          </a:xfrm>
          <a:prstGeom prst="rect">
            <a:avLst/>
          </a:prstGeom>
          <a:noFill/>
          <a:ln>
            <a:noFill/>
          </a:ln>
        </p:spPr>
      </p:pic>
      <p:sp>
        <p:nvSpPr>
          <p:cNvPr id="628" name="Google Shape;628;p40"/>
          <p:cNvSpPr/>
          <p:nvPr/>
        </p:nvSpPr>
        <p:spPr>
          <a:xfrm>
            <a:off x="4163020" y="3131476"/>
            <a:ext cx="3450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run_workflow_PIPEMB-WDL.slurm</a:t>
            </a:r>
            <a:endParaRPr sz="1800">
              <a:solidFill>
                <a:schemeClr val="dk1"/>
              </a:solidFill>
              <a:latin typeface="Calibri"/>
              <a:ea typeface="Calibri"/>
              <a:cs typeface="Calibri"/>
              <a:sym typeface="Calibri"/>
            </a:endParaRPr>
          </a:p>
        </p:txBody>
      </p:sp>
      <p:pic>
        <p:nvPicPr>
          <p:cNvPr id="629" name="Google Shape;629;p40"/>
          <p:cNvPicPr preferRelativeResize="0"/>
          <p:nvPr/>
        </p:nvPicPr>
        <p:blipFill rotWithShape="1">
          <a:blip r:embed="rId5">
            <a:alphaModFix/>
          </a:blip>
          <a:srcRect t="60181" r="2819" b="26295"/>
          <a:stretch/>
        </p:blipFill>
        <p:spPr>
          <a:xfrm>
            <a:off x="4163021" y="5820124"/>
            <a:ext cx="6211066" cy="537133"/>
          </a:xfrm>
          <a:prstGeom prst="rect">
            <a:avLst/>
          </a:prstGeom>
          <a:noFill/>
          <a:ln>
            <a:noFill/>
          </a:ln>
        </p:spPr>
      </p:pic>
      <p:sp>
        <p:nvSpPr>
          <p:cNvPr id="630" name="Google Shape;630;p40"/>
          <p:cNvSpPr/>
          <p:nvPr/>
        </p:nvSpPr>
        <p:spPr>
          <a:xfrm>
            <a:off x="779" y="5820124"/>
            <a:ext cx="39601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https://github.com/BioBD/PIPEMB-WDL</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Execution</a:t>
            </a:r>
            <a:endParaRPr/>
          </a:p>
        </p:txBody>
      </p:sp>
      <p:pic>
        <p:nvPicPr>
          <p:cNvPr id="636" name="Google Shape;636;p41"/>
          <p:cNvPicPr preferRelativeResize="0"/>
          <p:nvPr/>
        </p:nvPicPr>
        <p:blipFill rotWithShape="1">
          <a:blip r:embed="rId3">
            <a:alphaModFix/>
          </a:blip>
          <a:srcRect t="29298" b="28176"/>
          <a:stretch/>
        </p:blipFill>
        <p:spPr>
          <a:xfrm>
            <a:off x="838201" y="1444625"/>
            <a:ext cx="5638800" cy="2042070"/>
          </a:xfrm>
          <a:prstGeom prst="rect">
            <a:avLst/>
          </a:prstGeom>
          <a:noFill/>
          <a:ln>
            <a:noFill/>
          </a:ln>
        </p:spPr>
      </p:pic>
      <p:pic>
        <p:nvPicPr>
          <p:cNvPr id="637" name="Google Shape;637;p41" descr="https://lh3.googleusercontent.com/upVmQeC5Y94Cn0PDpfWHfkYA5-bh9R1-tpS2SZwlwgjySvLIVfxFPPg5SVdPUH9lNGdaObreGuC_LMikT0FVufefWSyN5P8aBjNsuZXTY8FHRMMdoS3wrgFy6pqeHawE9mDstxo2"/>
          <p:cNvPicPr preferRelativeResize="0"/>
          <p:nvPr/>
        </p:nvPicPr>
        <p:blipFill rotWithShape="1">
          <a:blip r:embed="rId4">
            <a:alphaModFix/>
          </a:blip>
          <a:srcRect l="5989" b="27845"/>
          <a:stretch/>
        </p:blipFill>
        <p:spPr>
          <a:xfrm>
            <a:off x="2257425" y="3622372"/>
            <a:ext cx="4391025" cy="3235628"/>
          </a:xfrm>
          <a:prstGeom prst="rect">
            <a:avLst/>
          </a:prstGeom>
          <a:noFill/>
          <a:ln>
            <a:noFill/>
          </a:ln>
        </p:spPr>
      </p:pic>
      <p:pic>
        <p:nvPicPr>
          <p:cNvPr id="638" name="Google Shape;638;p41"/>
          <p:cNvPicPr preferRelativeResize="0"/>
          <p:nvPr/>
        </p:nvPicPr>
        <p:blipFill rotWithShape="1">
          <a:blip r:embed="rId5">
            <a:alphaModFix/>
          </a:blip>
          <a:srcRect l="13165" t="7582" r="26510"/>
          <a:stretch/>
        </p:blipFill>
        <p:spPr>
          <a:xfrm>
            <a:off x="7191375" y="495977"/>
            <a:ext cx="3448050" cy="625279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Common flows executed </a:t>
            </a:r>
            <a:endParaRPr dirty="0"/>
          </a:p>
        </p:txBody>
      </p:sp>
      <p:sp>
        <p:nvSpPr>
          <p:cNvPr id="644" name="Google Shape;644;p42"/>
          <p:cNvSpPr txBox="1">
            <a:spLocks noGrp="1"/>
          </p:cNvSpPr>
          <p:nvPr>
            <p:ph type="body" idx="1"/>
          </p:nvPr>
        </p:nvSpPr>
        <p:spPr>
          <a:xfrm>
            <a:off x="6743700" y="2897188"/>
            <a:ext cx="4762500" cy="47577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s:somatic</a:t>
            </a:r>
            <a:endParaRPr/>
          </a:p>
          <a:p>
            <a:pPr marL="228600" lvl="0" indent="-228600" algn="l" rtl="0">
              <a:lnSpc>
                <a:spcPct val="90000"/>
              </a:lnSpc>
              <a:spcBef>
                <a:spcPts val="1000"/>
              </a:spcBef>
              <a:spcAft>
                <a:spcPts val="0"/>
              </a:spcAft>
              <a:buClr>
                <a:schemeClr val="dk1"/>
              </a:buClr>
              <a:buSzPts val="2800"/>
              <a:buChar char="•"/>
            </a:pPr>
            <a:r>
              <a:rPr lang="en-US"/>
              <a:t>pn: create panel of normal</a:t>
            </a:r>
            <a:endParaRPr/>
          </a:p>
          <a:p>
            <a:pPr marL="228600" lvl="0" indent="-228600" algn="l" rtl="0">
              <a:lnSpc>
                <a:spcPct val="90000"/>
              </a:lnSpc>
              <a:spcBef>
                <a:spcPts val="1000"/>
              </a:spcBef>
              <a:spcAft>
                <a:spcPts val="0"/>
              </a:spcAft>
              <a:buClr>
                <a:schemeClr val="dk1"/>
              </a:buClr>
              <a:buSzPts val="2800"/>
              <a:buChar char="•"/>
            </a:pPr>
            <a:r>
              <a:rPr lang="en-US"/>
              <a:t>f: filter with Funcotator</a:t>
            </a:r>
            <a:endParaRPr/>
          </a:p>
          <a:p>
            <a:pPr marL="228600" lvl="0" indent="-228600" algn="l" rtl="0">
              <a:lnSpc>
                <a:spcPct val="90000"/>
              </a:lnSpc>
              <a:spcBef>
                <a:spcPts val="1000"/>
              </a:spcBef>
              <a:spcAft>
                <a:spcPts val="0"/>
              </a:spcAft>
              <a:buClr>
                <a:schemeClr val="dk1"/>
              </a:buClr>
              <a:buSzPts val="2800"/>
              <a:buChar char="•"/>
            </a:pPr>
            <a:r>
              <a:rPr lang="en-US"/>
              <a:t>v: filter with VEP</a:t>
            </a:r>
            <a:endParaRPr/>
          </a:p>
          <a:p>
            <a:pPr marL="228600" lvl="0" indent="-228600" algn="l" rtl="0">
              <a:lnSpc>
                <a:spcPct val="90000"/>
              </a:lnSpc>
              <a:spcBef>
                <a:spcPts val="1000"/>
              </a:spcBef>
              <a:spcAft>
                <a:spcPts val="0"/>
              </a:spcAft>
              <a:buClr>
                <a:schemeClr val="dk1"/>
              </a:buClr>
              <a:buSzPts val="2800"/>
              <a:buChar char="•"/>
            </a:pPr>
            <a:r>
              <a:rPr lang="en-US"/>
              <a:t>++/pp:filter with Funcotator with optional MAF and VCF for independent samples</a:t>
            </a:r>
            <a:endParaRPr/>
          </a:p>
        </p:txBody>
      </p:sp>
      <p:sp>
        <p:nvSpPr>
          <p:cNvPr id="645" name="Google Shape;645;p42"/>
          <p:cNvSpPr txBox="1"/>
          <p:nvPr/>
        </p:nvSpPr>
        <p:spPr>
          <a:xfrm>
            <a:off x="990600" y="1571625"/>
            <a:ext cx="10515600" cy="4757738"/>
          </a:xfrm>
          <a:prstGeom prst="rect">
            <a:avLst/>
          </a:prstGeom>
          <a:noFill/>
          <a:ln>
            <a:noFill/>
          </a:ln>
        </p:spPr>
        <p:txBody>
          <a:bodyPr spcFirstLastPara="1" wrap="square" lIns="91425" tIns="45700" rIns="91425" bIns="45700" anchor="t" anchorCtr="0">
            <a:normAutofit fontScale="92500" lnSpcReduction="20000"/>
          </a:bodyPr>
          <a:lstStyle/>
          <a:p>
            <a:pPr lvl="0">
              <a:lnSpc>
                <a:spcPct val="90000"/>
              </a:lnSpc>
              <a:buClr>
                <a:schemeClr val="dk1"/>
              </a:buClr>
              <a:buSzPts val="2800"/>
            </a:pPr>
            <a:r>
              <a:rPr lang="en-US" sz="2800" dirty="0">
                <a:solidFill>
                  <a:schemeClr val="dk1"/>
                </a:solidFill>
                <a:latin typeface="Calibri"/>
                <a:ea typeface="Calibri"/>
                <a:cs typeface="Calibri"/>
                <a:sym typeface="Calibri"/>
              </a:rPr>
              <a:t>/</a:t>
            </a:r>
            <a:r>
              <a:rPr lang="en-US" sz="2800" dirty="0" smtClean="0">
                <a:solidFill>
                  <a:schemeClr val="dk1"/>
                </a:solidFill>
                <a:latin typeface="Calibri"/>
                <a:ea typeface="Calibri"/>
                <a:cs typeface="Calibri"/>
                <a:sym typeface="Calibri"/>
              </a:rPr>
              <a:t>data04/tools/PIPEMB/</a:t>
            </a:r>
            <a:r>
              <a:rPr lang="en-US" sz="2800" dirty="0" err="1" smtClean="0">
                <a:solidFill>
                  <a:schemeClr val="dk1"/>
                </a:solidFill>
                <a:latin typeface="Calibri"/>
                <a:ea typeface="Calibri"/>
                <a:cs typeface="Calibri"/>
                <a:sym typeface="Calibri"/>
              </a:rPr>
              <a:t>homologacao</a:t>
            </a:r>
            <a:r>
              <a:rPr lang="en-US" sz="2800" dirty="0" smtClean="0">
                <a:solidFill>
                  <a:schemeClr val="dk1"/>
                </a:solidFill>
                <a:latin typeface="Calibri"/>
                <a:ea typeface="Calibri"/>
                <a:cs typeface="Calibri"/>
                <a:sym typeface="Calibri"/>
              </a:rPr>
              <a:t>/PIPEMB-WDL/TUTORIAL</a:t>
            </a:r>
          </a:p>
          <a:p>
            <a:pPr lvl="0">
              <a:lnSpc>
                <a:spcPct val="90000"/>
              </a:lnSpc>
              <a:buClr>
                <a:schemeClr val="dk1"/>
              </a:buClr>
              <a:buSzPts val="2800"/>
            </a:pPr>
            <a:endParaRPr lang="en-US" sz="28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r>
              <a:rPr lang="en-US" sz="2800" dirty="0" smtClean="0">
                <a:solidFill>
                  <a:schemeClr val="dk1"/>
                </a:solidFill>
                <a:latin typeface="Calibri"/>
                <a:ea typeface="Calibri"/>
                <a:cs typeface="Calibri"/>
                <a:sym typeface="Calibri"/>
              </a:rPr>
              <a:t>Name </a:t>
            </a:r>
            <a:r>
              <a:rPr lang="en-US" sz="2800" dirty="0">
                <a:solidFill>
                  <a:schemeClr val="dk1"/>
                </a:solidFill>
                <a:latin typeface="Calibri"/>
                <a:ea typeface="Calibri"/>
                <a:cs typeface="Calibri"/>
                <a:sym typeface="Calibri"/>
              </a:rPr>
              <a:t>convention for template configurations:</a:t>
            </a:r>
            <a:endParaRPr dirty="0"/>
          </a:p>
          <a:p>
            <a:pPr marL="0" marR="0" lvl="0" indent="0" algn="ctr" rtl="0">
              <a:lnSpc>
                <a:spcPct val="90000"/>
              </a:lnSpc>
              <a:spcBef>
                <a:spcPts val="1000"/>
              </a:spcBef>
              <a:spcAft>
                <a:spcPts val="0"/>
              </a:spcAft>
              <a:buClr>
                <a:schemeClr val="dk1"/>
              </a:buClr>
              <a:buSzPts val="2800"/>
              <a:buFont typeface="Arial"/>
              <a:buNone/>
            </a:pPr>
            <a:r>
              <a:rPr lang="en-US" sz="2800" dirty="0">
                <a:solidFill>
                  <a:schemeClr val="dk1"/>
                </a:solidFill>
                <a:latin typeface="Calibri"/>
                <a:ea typeface="Calibri"/>
                <a:cs typeface="Calibri"/>
                <a:sym typeface="Calibri"/>
              </a:rPr>
              <a:t>pr1g1_SM_Fl_jn0s0pn0f1v1:</a:t>
            </a:r>
            <a:endParaRPr dirty="0"/>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0: disabled , 1: enabled</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dirty="0" err="1">
                <a:solidFill>
                  <a:schemeClr val="dk1"/>
                </a:solidFill>
                <a:latin typeface="Calibri"/>
                <a:ea typeface="Calibri"/>
                <a:cs typeface="Calibri"/>
                <a:sym typeface="Calibri"/>
              </a:rPr>
              <a:t>pr</a:t>
            </a:r>
            <a:r>
              <a:rPr lang="en-US" sz="2800" dirty="0">
                <a:solidFill>
                  <a:schemeClr val="dk1"/>
                </a:solidFill>
                <a:latin typeface="Calibri"/>
                <a:ea typeface="Calibri"/>
                <a:cs typeface="Calibri"/>
                <a:sym typeface="Calibri"/>
              </a:rPr>
              <a:t>: pre-processing</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g:germline</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SM: single sample mode</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MM: </a:t>
            </a:r>
            <a:r>
              <a:rPr lang="en-US" sz="2800" dirty="0" err="1">
                <a:solidFill>
                  <a:schemeClr val="dk1"/>
                </a:solidFill>
                <a:latin typeface="Calibri"/>
                <a:ea typeface="Calibri"/>
                <a:cs typeface="Calibri"/>
                <a:sym typeface="Calibri"/>
              </a:rPr>
              <a:t>multisample</a:t>
            </a:r>
            <a:r>
              <a:rPr lang="en-US" sz="2800" dirty="0">
                <a:solidFill>
                  <a:schemeClr val="dk1"/>
                </a:solidFill>
                <a:latin typeface="Calibri"/>
                <a:ea typeface="Calibri"/>
                <a:cs typeface="Calibri"/>
                <a:sym typeface="Calibri"/>
              </a:rPr>
              <a:t> mode</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dirty="0" err="1">
                <a:solidFill>
                  <a:schemeClr val="dk1"/>
                </a:solidFill>
                <a:latin typeface="Calibri"/>
                <a:ea typeface="Calibri"/>
                <a:cs typeface="Calibri"/>
                <a:sym typeface="Calibri"/>
              </a:rPr>
              <a:t>Fl</a:t>
            </a:r>
            <a:r>
              <a:rPr lang="en-US" sz="2800" dirty="0">
                <a:solidFill>
                  <a:schemeClr val="dk1"/>
                </a:solidFill>
                <a:latin typeface="Calibri"/>
                <a:ea typeface="Calibri"/>
                <a:cs typeface="Calibri"/>
                <a:sym typeface="Calibri"/>
              </a:rPr>
              <a:t>: filtering</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dirty="0" err="1">
                <a:solidFill>
                  <a:schemeClr val="dk1"/>
                </a:solidFill>
                <a:latin typeface="Calibri"/>
                <a:ea typeface="Calibri"/>
                <a:cs typeface="Calibri"/>
                <a:sym typeface="Calibri"/>
              </a:rPr>
              <a:t>jn</a:t>
            </a:r>
            <a:r>
              <a:rPr lang="en-US" sz="2800" dirty="0">
                <a:solidFill>
                  <a:schemeClr val="dk1"/>
                </a:solidFill>
                <a:latin typeface="Calibri"/>
                <a:ea typeface="Calibri"/>
                <a:cs typeface="Calibri"/>
                <a:sym typeface="Calibri"/>
              </a:rPr>
              <a:t>: joint genotyping</a:t>
            </a:r>
            <a:endParaRP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49"/>
        <p:cNvGrpSpPr/>
        <p:nvPr/>
      </p:nvGrpSpPr>
      <p:grpSpPr>
        <a:xfrm>
          <a:off x="0" y="0"/>
          <a:ext cx="0" cy="0"/>
          <a:chOff x="0" y="0"/>
          <a:chExt cx="0" cy="0"/>
        </a:xfrm>
      </p:grpSpPr>
      <p:sp>
        <p:nvSpPr>
          <p:cNvPr id="650" name="Google Shape;650;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pr1g0jn0s0pn0f0v0</a:t>
            </a:r>
            <a:endParaRPr/>
          </a:p>
        </p:txBody>
      </p:sp>
      <p:pic>
        <p:nvPicPr>
          <p:cNvPr id="651" name="Google Shape;651;p43"/>
          <p:cNvPicPr preferRelativeResize="0"/>
          <p:nvPr/>
        </p:nvPicPr>
        <p:blipFill rotWithShape="1">
          <a:blip r:embed="rId3">
            <a:alphaModFix/>
          </a:blip>
          <a:srcRect/>
          <a:stretch/>
        </p:blipFill>
        <p:spPr>
          <a:xfrm>
            <a:off x="322352" y="1968500"/>
            <a:ext cx="11844778" cy="41999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pr1g0jn0s0pn0f0v0</a:t>
            </a:r>
            <a:endParaRPr/>
          </a:p>
        </p:txBody>
      </p:sp>
      <p:pic>
        <p:nvPicPr>
          <p:cNvPr id="657" name="Google Shape;657;p44"/>
          <p:cNvPicPr preferRelativeResize="0"/>
          <p:nvPr/>
        </p:nvPicPr>
        <p:blipFill rotWithShape="1">
          <a:blip r:embed="rId3">
            <a:alphaModFix/>
          </a:blip>
          <a:srcRect/>
          <a:stretch/>
        </p:blipFill>
        <p:spPr>
          <a:xfrm>
            <a:off x="274320" y="1965960"/>
            <a:ext cx="11899077" cy="4270248"/>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661"/>
        <p:cNvGrpSpPr/>
        <p:nvPr/>
      </p:nvGrpSpPr>
      <p:grpSpPr>
        <a:xfrm>
          <a:off x="0" y="0"/>
          <a:ext cx="0" cy="0"/>
          <a:chOff x="0" y="0"/>
          <a:chExt cx="0" cy="0"/>
        </a:xfrm>
      </p:grpSpPr>
      <p:sp>
        <p:nvSpPr>
          <p:cNvPr id="662" name="Google Shape;662;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pr1g1_SM_Fl_jn0s0pn0f1v1</a:t>
            </a:r>
            <a:endParaRPr/>
          </a:p>
        </p:txBody>
      </p:sp>
      <p:pic>
        <p:nvPicPr>
          <p:cNvPr id="663" name="Google Shape;663;p45"/>
          <p:cNvPicPr preferRelativeResize="0"/>
          <p:nvPr/>
        </p:nvPicPr>
        <p:blipFill rotWithShape="1">
          <a:blip r:embed="rId3">
            <a:alphaModFix/>
          </a:blip>
          <a:srcRect/>
          <a:stretch/>
        </p:blipFill>
        <p:spPr>
          <a:xfrm>
            <a:off x="81829" y="1879600"/>
            <a:ext cx="12028341" cy="42650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pr1g1_SM_Fl_jn0s0pn0f1v1</a:t>
            </a:r>
            <a:endParaRPr/>
          </a:p>
        </p:txBody>
      </p:sp>
      <p:pic>
        <p:nvPicPr>
          <p:cNvPr id="669" name="Google Shape;669;p46"/>
          <p:cNvPicPr preferRelativeResize="0"/>
          <p:nvPr/>
        </p:nvPicPr>
        <p:blipFill rotWithShape="1">
          <a:blip r:embed="rId3">
            <a:alphaModFix/>
          </a:blip>
          <a:srcRect/>
          <a:stretch/>
        </p:blipFill>
        <p:spPr>
          <a:xfrm>
            <a:off x="274320" y="1965960"/>
            <a:ext cx="11887200" cy="4265986"/>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73"/>
        <p:cNvGrpSpPr/>
        <p:nvPr/>
      </p:nvGrpSpPr>
      <p:grpSpPr>
        <a:xfrm>
          <a:off x="0" y="0"/>
          <a:ext cx="0" cy="0"/>
          <a:chOff x="0" y="0"/>
          <a:chExt cx="0" cy="0"/>
        </a:xfrm>
      </p:grpSpPr>
      <p:sp>
        <p:nvSpPr>
          <p:cNvPr id="674" name="Google Shape;674;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pr0g0jn0s1f1v1</a:t>
            </a:r>
            <a:endParaRPr/>
          </a:p>
        </p:txBody>
      </p:sp>
      <p:pic>
        <p:nvPicPr>
          <p:cNvPr id="675" name="Google Shape;675;p47"/>
          <p:cNvPicPr preferRelativeResize="0"/>
          <p:nvPr/>
        </p:nvPicPr>
        <p:blipFill rotWithShape="1">
          <a:blip r:embed="rId3">
            <a:alphaModFix/>
          </a:blip>
          <a:srcRect/>
          <a:stretch/>
        </p:blipFill>
        <p:spPr>
          <a:xfrm>
            <a:off x="221057" y="1887847"/>
            <a:ext cx="11749885" cy="41662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pr0g0jn0s1f1v1</a:t>
            </a:r>
            <a:endParaRPr/>
          </a:p>
        </p:txBody>
      </p:sp>
      <p:pic>
        <p:nvPicPr>
          <p:cNvPr id="681" name="Google Shape;681;p48"/>
          <p:cNvPicPr preferRelativeResize="0"/>
          <p:nvPr/>
        </p:nvPicPr>
        <p:blipFill rotWithShape="1">
          <a:blip r:embed="rId3">
            <a:alphaModFix/>
          </a:blip>
          <a:srcRect/>
          <a:stretch/>
        </p:blipFill>
        <p:spPr>
          <a:xfrm>
            <a:off x="274320" y="1965960"/>
            <a:ext cx="11899077" cy="4270248"/>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6"/>
          <p:cNvPicPr preferRelativeResize="0">
            <a:picLocks noGrp="1"/>
          </p:cNvPicPr>
          <p:nvPr>
            <p:ph type="body" idx="1"/>
          </p:nvPr>
        </p:nvPicPr>
        <p:blipFill rotWithShape="1">
          <a:blip r:embed="rId3">
            <a:alphaModFix/>
          </a:blip>
          <a:srcRect/>
          <a:stretch/>
        </p:blipFill>
        <p:spPr>
          <a:xfrm>
            <a:off x="1111576" y="1941780"/>
            <a:ext cx="9801403" cy="3903129"/>
          </a:xfrm>
          <a:prstGeom prst="rect">
            <a:avLst/>
          </a:prstGeom>
          <a:noFill/>
          <a:ln>
            <a:noFill/>
          </a:ln>
        </p:spPr>
      </p:pic>
      <p:sp>
        <p:nvSpPr>
          <p:cNvPr id="224" name="Google Shape;224;p6"/>
          <p:cNvSpPr/>
          <p:nvPr/>
        </p:nvSpPr>
        <p:spPr>
          <a:xfrm>
            <a:off x="897924" y="1690689"/>
            <a:ext cx="2100649"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6"/>
          <p:cNvSpPr/>
          <p:nvPr/>
        </p:nvSpPr>
        <p:spPr>
          <a:xfrm>
            <a:off x="3167449" y="1690689"/>
            <a:ext cx="4996248"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6"/>
          <p:cNvSpPr/>
          <p:nvPr/>
        </p:nvSpPr>
        <p:spPr>
          <a:xfrm>
            <a:off x="8425628" y="1690689"/>
            <a:ext cx="2619632" cy="4405312"/>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6"/>
          <p:cNvSpPr/>
          <p:nvPr/>
        </p:nvSpPr>
        <p:spPr>
          <a:xfrm>
            <a:off x="1166784" y="1321357"/>
            <a:ext cx="15629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Pre-processing</a:t>
            </a:r>
            <a:endParaRPr sz="1800">
              <a:solidFill>
                <a:schemeClr val="dk1"/>
              </a:solidFill>
              <a:latin typeface="Calibri"/>
              <a:ea typeface="Calibri"/>
              <a:cs typeface="Calibri"/>
              <a:sym typeface="Calibri"/>
            </a:endParaRPr>
          </a:p>
        </p:txBody>
      </p:sp>
      <p:sp>
        <p:nvSpPr>
          <p:cNvPr id="228" name="Google Shape;228;p6"/>
          <p:cNvSpPr/>
          <p:nvPr/>
        </p:nvSpPr>
        <p:spPr>
          <a:xfrm>
            <a:off x="4950965" y="1321357"/>
            <a:ext cx="1791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Variant discovery</a:t>
            </a:r>
            <a:endParaRPr sz="1800">
              <a:solidFill>
                <a:schemeClr val="dk1"/>
              </a:solidFill>
              <a:latin typeface="Calibri"/>
              <a:ea typeface="Calibri"/>
              <a:cs typeface="Calibri"/>
              <a:sym typeface="Calibri"/>
            </a:endParaRPr>
          </a:p>
        </p:txBody>
      </p:sp>
      <p:sp>
        <p:nvSpPr>
          <p:cNvPr id="229" name="Google Shape;229;p6"/>
          <p:cNvSpPr/>
          <p:nvPr/>
        </p:nvSpPr>
        <p:spPr>
          <a:xfrm>
            <a:off x="8349712" y="1315789"/>
            <a:ext cx="2771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Refinement and evaluation </a:t>
            </a:r>
            <a:endParaRPr sz="1800">
              <a:solidFill>
                <a:schemeClr val="dk1"/>
              </a:solidFill>
              <a:latin typeface="Calibri"/>
              <a:ea typeface="Calibri"/>
              <a:cs typeface="Calibri"/>
              <a:sym typeface="Calibri"/>
            </a:endParaRPr>
          </a:p>
        </p:txBody>
      </p:sp>
      <p:sp>
        <p:nvSpPr>
          <p:cNvPr id="230" name="Google Shape;230;p6"/>
          <p:cNvSpPr txBox="1">
            <a:spLocks noGrp="1"/>
          </p:cNvSpPr>
          <p:nvPr>
            <p:ph type="title"/>
          </p:nvPr>
        </p:nvSpPr>
        <p:spPr>
          <a:xfrm>
            <a:off x="838200" y="365125"/>
            <a:ext cx="10515600" cy="5924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PIPEMB workflow. Main conceptual model.</a:t>
            </a:r>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85"/>
        <p:cNvGrpSpPr/>
        <p:nvPr/>
      </p:nvGrpSpPr>
      <p:grpSpPr>
        <a:xfrm>
          <a:off x="0" y="0"/>
          <a:ext cx="0" cy="0"/>
          <a:chOff x="0" y="0"/>
          <a:chExt cx="0" cy="0"/>
        </a:xfrm>
      </p:grpSpPr>
      <p:sp>
        <p:nvSpPr>
          <p:cNvPr id="686" name="Google Shape;68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pr0g0jn0s0pn0f0v1</a:t>
            </a:r>
            <a:endParaRPr/>
          </a:p>
        </p:txBody>
      </p:sp>
      <p:pic>
        <p:nvPicPr>
          <p:cNvPr id="687" name="Google Shape;687;p49"/>
          <p:cNvPicPr preferRelativeResize="0"/>
          <p:nvPr/>
        </p:nvPicPr>
        <p:blipFill rotWithShape="1">
          <a:blip r:embed="rId3">
            <a:alphaModFix/>
          </a:blip>
          <a:srcRect/>
          <a:stretch/>
        </p:blipFill>
        <p:spPr>
          <a:xfrm>
            <a:off x="121720" y="2032000"/>
            <a:ext cx="12070280" cy="4279900"/>
          </a:xfrm>
          <a:prstGeom prst="rect">
            <a:avLst/>
          </a:prstGeom>
          <a:noFill/>
          <a:ln>
            <a:noFill/>
          </a:ln>
        </p:spPr>
      </p:pic>
      <p:pic>
        <p:nvPicPr>
          <p:cNvPr id="688" name="Google Shape;688;p49"/>
          <p:cNvPicPr preferRelativeResize="0"/>
          <p:nvPr/>
        </p:nvPicPr>
        <p:blipFill rotWithShape="1">
          <a:blip r:embed="rId4">
            <a:alphaModFix/>
          </a:blip>
          <a:srcRect l="89641" t="13672" r="1846" b="76040"/>
          <a:stretch/>
        </p:blipFill>
        <p:spPr>
          <a:xfrm>
            <a:off x="10934699" y="2600326"/>
            <a:ext cx="1095375" cy="491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pr0g0jn0s0pn0f1v1</a:t>
            </a:r>
            <a:endParaRPr/>
          </a:p>
        </p:txBody>
      </p:sp>
      <p:pic>
        <p:nvPicPr>
          <p:cNvPr id="694" name="Google Shape;694;p50"/>
          <p:cNvPicPr preferRelativeResize="0"/>
          <p:nvPr/>
        </p:nvPicPr>
        <p:blipFill rotWithShape="1">
          <a:blip r:embed="rId3">
            <a:alphaModFix/>
          </a:blip>
          <a:srcRect/>
          <a:stretch/>
        </p:blipFill>
        <p:spPr>
          <a:xfrm>
            <a:off x="274320" y="1645920"/>
            <a:ext cx="11887200" cy="4265986"/>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Execution</a:t>
            </a:r>
            <a:endParaRPr/>
          </a:p>
        </p:txBody>
      </p:sp>
      <p:sp>
        <p:nvSpPr>
          <p:cNvPr id="700" name="Google Shape;700;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Tutorial:</a:t>
            </a:r>
            <a:endParaRPr dirty="0"/>
          </a:p>
          <a:p>
            <a:pPr marL="685800" lvl="1" indent="-228600" algn="l" rtl="0">
              <a:lnSpc>
                <a:spcPct val="90000"/>
              </a:lnSpc>
              <a:spcBef>
                <a:spcPts val="500"/>
              </a:spcBef>
              <a:spcAft>
                <a:spcPts val="0"/>
              </a:spcAft>
              <a:buClr>
                <a:schemeClr val="dk1"/>
              </a:buClr>
              <a:buSzPts val="2400"/>
              <a:buChar char="•"/>
            </a:pPr>
            <a:r>
              <a:rPr lang="en-US" u="sng" dirty="0">
                <a:solidFill>
                  <a:schemeClr val="hlink"/>
                </a:solidFill>
                <a:hlinkClick r:id="rId3" action="ppaction://hlinkfile"/>
              </a:rPr>
              <a:t>Part</a:t>
            </a:r>
            <a:r>
              <a:rPr lang="en-US" u="sng" dirty="0">
                <a:solidFill>
                  <a:schemeClr val="hlink"/>
                </a:solidFill>
                <a:hlinkClick r:id="rId4" action="ppaction://hlinkfile"/>
              </a:rPr>
              <a:t> 1</a:t>
            </a:r>
            <a:r>
              <a:rPr lang="en-US" dirty="0"/>
              <a:t>. Presenting the structure of directories and JSON files.</a:t>
            </a:r>
            <a:endParaRPr dirty="0"/>
          </a:p>
          <a:p>
            <a:pPr marL="685800" lvl="1" indent="-228600" algn="l" rtl="0">
              <a:lnSpc>
                <a:spcPct val="90000"/>
              </a:lnSpc>
              <a:spcBef>
                <a:spcPts val="500"/>
              </a:spcBef>
              <a:spcAft>
                <a:spcPts val="0"/>
              </a:spcAft>
              <a:buClr>
                <a:schemeClr val="dk1"/>
              </a:buClr>
              <a:buSzPts val="2400"/>
              <a:buChar char="•"/>
            </a:pPr>
            <a:r>
              <a:rPr lang="en-US" u="sng" dirty="0">
                <a:solidFill>
                  <a:schemeClr val="hlink"/>
                </a:solidFill>
                <a:hlinkClick r:id="rId5" action="ppaction://hlinkfile"/>
              </a:rPr>
              <a:t>Part 2</a:t>
            </a:r>
            <a:r>
              <a:rPr lang="en-US" dirty="0"/>
              <a:t>. Executing.</a:t>
            </a:r>
            <a:endParaRPr dirty="0"/>
          </a:p>
          <a:p>
            <a:pPr marL="685800" lvl="1" indent="-228600" algn="l" rtl="0">
              <a:lnSpc>
                <a:spcPct val="90000"/>
              </a:lnSpc>
              <a:spcBef>
                <a:spcPts val="500"/>
              </a:spcBef>
              <a:spcAft>
                <a:spcPts val="0"/>
              </a:spcAft>
              <a:buClr>
                <a:schemeClr val="dk1"/>
              </a:buClr>
              <a:buSzPts val="2400"/>
              <a:buChar char="•"/>
            </a:pPr>
            <a:r>
              <a:rPr lang="en-US" u="sng" dirty="0">
                <a:solidFill>
                  <a:schemeClr val="hlink"/>
                </a:solidFill>
                <a:hlinkClick r:id="rId6" action="ppaction://hlinkfile"/>
              </a:rPr>
              <a:t>Part 3</a:t>
            </a:r>
            <a:r>
              <a:rPr lang="en-US" dirty="0"/>
              <a:t>. Executing process. Output directory</a:t>
            </a:r>
            <a:endParaRPr dirty="0"/>
          </a:p>
          <a:p>
            <a:pPr marL="685800" lvl="1" indent="-228600" algn="l" rtl="0">
              <a:lnSpc>
                <a:spcPct val="90000"/>
              </a:lnSpc>
              <a:spcBef>
                <a:spcPts val="500"/>
              </a:spcBef>
              <a:spcAft>
                <a:spcPts val="0"/>
              </a:spcAft>
              <a:buClr>
                <a:schemeClr val="dk1"/>
              </a:buClr>
              <a:buSzPts val="2400"/>
              <a:buChar char="•"/>
            </a:pPr>
            <a:r>
              <a:rPr lang="en-US" u="sng" dirty="0">
                <a:solidFill>
                  <a:schemeClr val="hlink"/>
                </a:solidFill>
                <a:hlinkClick r:id="rId7" action="ppaction://hlinkfile"/>
              </a:rPr>
              <a:t>Part 4</a:t>
            </a:r>
            <a:r>
              <a:rPr lang="en-US" dirty="0"/>
              <a:t>. Output directory.</a:t>
            </a:r>
            <a:endParaRPr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2"/>
          <p:cNvSpPr txBox="1">
            <a:spLocks noGrp="1"/>
          </p:cNvSpPr>
          <p:nvPr>
            <p:ph type="ctrTitle"/>
          </p:nvPr>
        </p:nvSpPr>
        <p:spPr>
          <a:xfrm>
            <a:off x="1524000" y="677090"/>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PIPEMB, an integrated workflow for a short genomic variant discovery</a:t>
            </a:r>
            <a:endParaRPr/>
          </a:p>
        </p:txBody>
      </p:sp>
      <p:sp>
        <p:nvSpPr>
          <p:cNvPr id="912" name="Google Shape;912;p62"/>
          <p:cNvSpPr txBox="1">
            <a:spLocks noGrp="1"/>
          </p:cNvSpPr>
          <p:nvPr>
            <p:ph type="subTitle" idx="1"/>
          </p:nvPr>
        </p:nvSpPr>
        <p:spPr>
          <a:xfrm>
            <a:off x="1524000" y="3339644"/>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LBBC – INCA</a:t>
            </a:r>
            <a:endParaRPr/>
          </a:p>
          <a:p>
            <a:pPr marL="0" lvl="0" indent="0" algn="ctr" rtl="0">
              <a:lnSpc>
                <a:spcPct val="90000"/>
              </a:lnSpc>
              <a:spcBef>
                <a:spcPts val="1000"/>
              </a:spcBef>
              <a:spcAft>
                <a:spcPts val="0"/>
              </a:spcAft>
              <a:buClr>
                <a:schemeClr val="dk1"/>
              </a:buClr>
              <a:buSzPts val="2400"/>
              <a:buNone/>
            </a:pPr>
            <a:r>
              <a:rPr lang="en-US"/>
              <a:t>Rio de Janeiro</a:t>
            </a:r>
            <a:endParaRPr/>
          </a:p>
          <a:p>
            <a:pPr marL="0" lvl="0" indent="0" algn="ctr" rtl="0">
              <a:lnSpc>
                <a:spcPct val="90000"/>
              </a:lnSpc>
              <a:spcBef>
                <a:spcPts val="1000"/>
              </a:spcBef>
              <a:spcAft>
                <a:spcPts val="0"/>
              </a:spcAft>
              <a:buClr>
                <a:schemeClr val="dk1"/>
              </a:buClr>
              <a:buSzPts val="2400"/>
              <a:buNone/>
            </a:pPr>
            <a:r>
              <a:rPr lang="en-US"/>
              <a:t>2022</a:t>
            </a:r>
            <a:endParaRPr/>
          </a:p>
          <a:p>
            <a:pPr marL="0" lvl="0" indent="0" algn="ctr" rtl="0">
              <a:lnSpc>
                <a:spcPct val="90000"/>
              </a:lnSpc>
              <a:spcBef>
                <a:spcPts val="1000"/>
              </a:spcBef>
              <a:spcAft>
                <a:spcPts val="0"/>
              </a:spcAft>
              <a:buClr>
                <a:schemeClr val="dk1"/>
              </a:buClr>
              <a:buSzPts val="2400"/>
              <a:buNone/>
            </a:pPr>
            <a:endParaRPr/>
          </a:p>
        </p:txBody>
      </p:sp>
      <p:sp>
        <p:nvSpPr>
          <p:cNvPr id="913" name="Google Shape;913;p62"/>
          <p:cNvSpPr txBox="1"/>
          <p:nvPr/>
        </p:nvSpPr>
        <p:spPr>
          <a:xfrm>
            <a:off x="2631882" y="5120581"/>
            <a:ext cx="358603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Elvismary Molina de Armas (Ema) Prof. Sérgio Lifschitz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PUC-RIO</a:t>
            </a:r>
            <a:endParaRPr/>
          </a:p>
        </p:txBody>
      </p:sp>
      <p:sp>
        <p:nvSpPr>
          <p:cNvPr id="914" name="Google Shape;914;p62"/>
          <p:cNvSpPr txBox="1"/>
          <p:nvPr/>
        </p:nvSpPr>
        <p:spPr>
          <a:xfrm>
            <a:off x="5669280" y="5128473"/>
            <a:ext cx="358603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Mariana Boroni</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Nicole Scherer</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INCA</a:t>
            </a:r>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PIPEMB-WDL</a:t>
            </a:r>
            <a:br>
              <a:rPr lang="en-US"/>
            </a:br>
            <a:r>
              <a:rPr lang="en-US"/>
              <a:t>FILTERS</a:t>
            </a:r>
            <a:endParaRPr/>
          </a:p>
        </p:txBody>
      </p:sp>
      <p:sp>
        <p:nvSpPr>
          <p:cNvPr id="920" name="Google Shape;920;p6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926" name="Google Shape;926;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graphicFrame>
        <p:nvGraphicFramePr>
          <p:cNvPr id="927" name="Google Shape;927;p64"/>
          <p:cNvGraphicFramePr/>
          <p:nvPr/>
        </p:nvGraphicFramePr>
        <p:xfrm>
          <a:off x="393054" y="1150673"/>
          <a:ext cx="11326200" cy="4541000"/>
        </p:xfrm>
        <a:graphic>
          <a:graphicData uri="http://schemas.openxmlformats.org/drawingml/2006/table">
            <a:tbl>
              <a:tblPr firstRow="1" bandRow="1">
                <a:noFill/>
                <a:tableStyleId>{95054FDC-374C-4FE5-BE53-D6588FE2A732}</a:tableStyleId>
              </a:tblPr>
              <a:tblGrid>
                <a:gridCol w="1970725">
                  <a:extLst>
                    <a:ext uri="{9D8B030D-6E8A-4147-A177-3AD203B41FA5}">
                      <a16:colId xmlns:a16="http://schemas.microsoft.com/office/drawing/2014/main" val="20000"/>
                    </a:ext>
                  </a:extLst>
                </a:gridCol>
                <a:gridCol w="1667525">
                  <a:extLst>
                    <a:ext uri="{9D8B030D-6E8A-4147-A177-3AD203B41FA5}">
                      <a16:colId xmlns:a16="http://schemas.microsoft.com/office/drawing/2014/main" val="20001"/>
                    </a:ext>
                  </a:extLst>
                </a:gridCol>
                <a:gridCol w="1927400">
                  <a:extLst>
                    <a:ext uri="{9D8B030D-6E8A-4147-A177-3AD203B41FA5}">
                      <a16:colId xmlns:a16="http://schemas.microsoft.com/office/drawing/2014/main" val="20002"/>
                    </a:ext>
                  </a:extLst>
                </a:gridCol>
                <a:gridCol w="2728675">
                  <a:extLst>
                    <a:ext uri="{9D8B030D-6E8A-4147-A177-3AD203B41FA5}">
                      <a16:colId xmlns:a16="http://schemas.microsoft.com/office/drawing/2014/main" val="20003"/>
                    </a:ext>
                  </a:extLst>
                </a:gridCol>
                <a:gridCol w="3031875">
                  <a:extLst>
                    <a:ext uri="{9D8B030D-6E8A-4147-A177-3AD203B41FA5}">
                      <a16:colId xmlns:a16="http://schemas.microsoft.com/office/drawing/2014/main" val="20004"/>
                    </a:ext>
                  </a:extLst>
                </a:gridCol>
              </a:tblGrid>
              <a:tr h="1313425">
                <a:tc>
                  <a:txBody>
                    <a:bodyPr/>
                    <a:lstStyle/>
                    <a:p>
                      <a:pPr marL="0" marR="0" lvl="0" indent="0" algn="ctr" rtl="0">
                        <a:spcBef>
                          <a:spcPts val="0"/>
                        </a:spcBef>
                        <a:spcAft>
                          <a:spcPts val="0"/>
                        </a:spcAft>
                        <a:buNone/>
                      </a:pPr>
                      <a:r>
                        <a:rPr lang="en-US" sz="1600" u="none" strike="noStrike" cap="none"/>
                        <a:t>Processo</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Tipo de estudo</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Tipo de Sample</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PIPE-MB v3</a:t>
                      </a:r>
                      <a:endParaRPr sz="16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1600" u="none" strike="noStrike" cap="none"/>
                        <a:t>(script)</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PIPE-MB v4</a:t>
                      </a:r>
                      <a:endParaRPr sz="16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1600" u="none" strike="noStrike" cap="none"/>
                        <a:t>(Cromwell + Singularity + WDL)</a:t>
                      </a:r>
                      <a:endParaRPr sz="16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1126375">
                <a:tc rowSpan="3">
                  <a:txBody>
                    <a:bodyPr/>
                    <a:lstStyle/>
                    <a:p>
                      <a:pPr marL="0" marR="0" lvl="0" indent="0" algn="ctr" rtl="0">
                        <a:spcBef>
                          <a:spcPts val="0"/>
                        </a:spcBef>
                        <a:spcAft>
                          <a:spcPts val="0"/>
                        </a:spcAft>
                        <a:buNone/>
                      </a:pPr>
                      <a:r>
                        <a:rPr lang="en-US" sz="1600" u="none" strike="noStrike" cap="none"/>
                        <a:t>Filter</a:t>
                      </a:r>
                      <a:endParaRPr sz="1600" b="0" i="0" u="none" strike="noStrike" cap="none">
                        <a:solidFill>
                          <a:srgbClr val="000000"/>
                        </a:solidFill>
                        <a:latin typeface="Calibri"/>
                        <a:ea typeface="Calibri"/>
                        <a:cs typeface="Calibri"/>
                        <a:sym typeface="Calibri"/>
                      </a:endParaRPr>
                    </a:p>
                  </a:txBody>
                  <a:tcPr marL="9525" marR="9525" marT="9525" marB="0" anchor="b"/>
                </a:tc>
                <a:tc rowSpan="2">
                  <a:txBody>
                    <a:bodyPr/>
                    <a:lstStyle/>
                    <a:p>
                      <a:pPr marL="0" marR="0" lvl="0" indent="0" algn="ctr" rtl="0">
                        <a:spcBef>
                          <a:spcPts val="0"/>
                        </a:spcBef>
                        <a:spcAft>
                          <a:spcPts val="0"/>
                        </a:spcAft>
                        <a:buNone/>
                      </a:pPr>
                      <a:r>
                        <a:rPr lang="en-US" sz="1600" u="none" strike="noStrike" cap="none"/>
                        <a:t>Germline</a:t>
                      </a:r>
                      <a:endParaRPr sz="1600" b="0" i="0" u="none" strike="noStrike" cap="none">
                        <a:solidFill>
                          <a:srgbClr val="000000"/>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spcBef>
                          <a:spcPts val="0"/>
                        </a:spcBef>
                        <a:spcAft>
                          <a:spcPts val="0"/>
                        </a:spcAft>
                        <a:buNone/>
                      </a:pPr>
                      <a:r>
                        <a:rPr lang="en-US" sz="1600" u="none" strike="noStrike" cap="none">
                          <a:solidFill>
                            <a:schemeClr val="dk1"/>
                          </a:solidFill>
                          <a:latin typeface="Calibri"/>
                          <a:ea typeface="Calibri"/>
                          <a:cs typeface="Calibri"/>
                          <a:sym typeface="Calibri"/>
                        </a:rPr>
                        <a:t>Single sample</a:t>
                      </a:r>
                      <a:endParaRPr sz="1600" u="none" strike="noStrike" cap="none">
                        <a:solidFill>
                          <a:schemeClr val="dk1"/>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1" u="none" strike="noStrike" cap="none">
                          <a:solidFill>
                            <a:schemeClr val="dk1"/>
                          </a:solidFill>
                          <a:latin typeface="Calibri"/>
                          <a:ea typeface="Calibri"/>
                          <a:cs typeface="Calibri"/>
                          <a:sym typeface="Calibri"/>
                        </a:rPr>
                        <a:t> SelectVariant + VariantFiltration +</a:t>
                      </a:r>
                      <a:endParaRPr/>
                    </a:p>
                    <a:p>
                      <a:pPr marL="0" marR="0" lvl="0" indent="0" algn="ctr" rtl="0">
                        <a:lnSpc>
                          <a:spcPct val="100000"/>
                        </a:lnSpc>
                        <a:spcBef>
                          <a:spcPts val="0"/>
                        </a:spcBef>
                        <a:spcAft>
                          <a:spcPts val="0"/>
                        </a:spcAft>
                        <a:buClr>
                          <a:schemeClr val="dk1"/>
                        </a:buClr>
                        <a:buSzPts val="1600"/>
                        <a:buFont typeface="Calibri"/>
                        <a:buNone/>
                      </a:pPr>
                      <a:r>
                        <a:rPr lang="en-US" sz="1600" i="1" u="none" strike="noStrike" cap="none">
                          <a:solidFill>
                            <a:schemeClr val="dk1"/>
                          </a:solidFill>
                          <a:latin typeface="Calibri"/>
                          <a:ea typeface="Calibri"/>
                          <a:cs typeface="Calibri"/>
                          <a:sym typeface="Calibri"/>
                        </a:rPr>
                        <a:t>CombineVariants</a:t>
                      </a:r>
                      <a:endParaRPr sz="1600" i="1" u="none" strike="noStrike" cap="none">
                        <a:solidFill>
                          <a:schemeClr val="dk1"/>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spcBef>
                          <a:spcPts val="0"/>
                        </a:spcBef>
                        <a:spcAft>
                          <a:spcPts val="0"/>
                        </a:spcAft>
                        <a:buNone/>
                      </a:pPr>
                      <a:r>
                        <a:rPr lang="en-US" sz="1600" u="none" strike="noStrike" cap="none">
                          <a:solidFill>
                            <a:schemeClr val="dk1"/>
                          </a:solidFill>
                          <a:latin typeface="Calibri"/>
                          <a:ea typeface="Calibri"/>
                          <a:cs typeface="Calibri"/>
                          <a:sym typeface="Calibri"/>
                        </a:rPr>
                        <a:t> </a:t>
                      </a:r>
                      <a:r>
                        <a:rPr lang="en-US" sz="1600" i="1" u="none" strike="noStrike" cap="none"/>
                        <a:t>CNNScoreVariants + FIlterVariantTranches </a:t>
                      </a:r>
                      <a:endParaRPr/>
                    </a:p>
                    <a:p>
                      <a:pPr marL="0" marR="0" lvl="0" indent="0" algn="ctr" rtl="0">
                        <a:spcBef>
                          <a:spcPts val="0"/>
                        </a:spcBef>
                        <a:spcAft>
                          <a:spcPts val="0"/>
                        </a:spcAft>
                        <a:buNone/>
                      </a:pPr>
                      <a:r>
                        <a:rPr lang="en-US" sz="1600" i="0" u="none" strike="noStrike" cap="none"/>
                        <a:t> </a:t>
                      </a:r>
                      <a:endParaRPr sz="1600" i="0" u="none" strike="noStrike" cap="none">
                        <a:solidFill>
                          <a:schemeClr val="dk1"/>
                        </a:solidFill>
                        <a:latin typeface="Calibri"/>
                        <a:ea typeface="Calibri"/>
                        <a:cs typeface="Calibri"/>
                        <a:sym typeface="Calibri"/>
                      </a:endParaRPr>
                    </a:p>
                  </a:txBody>
                  <a:tcPr marL="9525" marR="9525" marT="9525" marB="0" anchor="b">
                    <a:solidFill>
                      <a:srgbClr val="EDEDED"/>
                    </a:solidFill>
                  </a:tcPr>
                </a:tc>
                <a:extLst>
                  <a:ext uri="{0D108BD9-81ED-4DB2-BD59-A6C34878D82A}">
                    <a16:rowId xmlns:a16="http://schemas.microsoft.com/office/drawing/2014/main" val="10001"/>
                  </a:ext>
                </a:extLst>
              </a:tr>
              <a:tr h="7557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u="none" strike="noStrike" cap="none"/>
                        <a:t>Multisample</a:t>
                      </a:r>
                      <a:endParaRPr sz="1600" b="0" i="0" u="none" strike="noStrike" cap="none">
                        <a:solidFill>
                          <a:srgbClr val="000000"/>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1" u="none" strike="noStrike" cap="none">
                          <a:solidFill>
                            <a:schemeClr val="dk1"/>
                          </a:solidFill>
                          <a:latin typeface="Calibri"/>
                          <a:ea typeface="Calibri"/>
                          <a:cs typeface="Calibri"/>
                          <a:sym typeface="Calibri"/>
                        </a:rPr>
                        <a:t>     VariantRecalibrator +   ApplyRecalibration</a:t>
                      </a:r>
                      <a:endParaRPr sz="1600" i="1" u="none" strike="noStrike" cap="none">
                        <a:solidFill>
                          <a:schemeClr val="dk1"/>
                        </a:solidFill>
                        <a:latin typeface="Calibri"/>
                        <a:ea typeface="Calibri"/>
                        <a:cs typeface="Calibri"/>
                        <a:sym typeface="Calibri"/>
                      </a:endParaRPr>
                    </a:p>
                  </a:txBody>
                  <a:tcPr marL="9525" marR="9525" marT="9525" marB="0" anchor="b">
                    <a:solidFill>
                      <a:srgbClr val="EDEDED"/>
                    </a:solidFill>
                  </a:tcPr>
                </a:tc>
                <a:tc>
                  <a:txBody>
                    <a:bodyPr/>
                    <a:lstStyle/>
                    <a:p>
                      <a:pPr marL="0" marR="0" lvl="0" indent="0" algn="ctr" rtl="0">
                        <a:spcBef>
                          <a:spcPts val="0"/>
                        </a:spcBef>
                        <a:spcAft>
                          <a:spcPts val="0"/>
                        </a:spcAft>
                        <a:buNone/>
                      </a:pPr>
                      <a:r>
                        <a:rPr lang="en-US" sz="1600" i="1" u="none" strike="noStrike" cap="none">
                          <a:solidFill>
                            <a:srgbClr val="548135"/>
                          </a:solidFill>
                        </a:rPr>
                        <a:t>VariantRecalibrator + ApplyRecalibration </a:t>
                      </a:r>
                      <a:r>
                        <a:rPr lang="en-US" sz="1600" u="none" strike="noStrike" cap="none">
                          <a:solidFill>
                            <a:srgbClr val="548135"/>
                          </a:solidFill>
                        </a:rPr>
                        <a:t> </a:t>
                      </a:r>
                      <a:endParaRPr sz="1600" b="0" i="0" u="none" strike="noStrike" cap="none">
                        <a:solidFill>
                          <a:srgbClr val="548135"/>
                        </a:solidFill>
                        <a:latin typeface="Calibri"/>
                        <a:ea typeface="Calibri"/>
                        <a:cs typeface="Calibri"/>
                        <a:sym typeface="Calibri"/>
                      </a:endParaRPr>
                    </a:p>
                  </a:txBody>
                  <a:tcPr marL="9525" marR="9525" marT="9525" marB="0" anchor="b">
                    <a:solidFill>
                      <a:srgbClr val="EDEDED"/>
                    </a:solidFill>
                  </a:tcPr>
                </a:tc>
                <a:extLst>
                  <a:ext uri="{0D108BD9-81ED-4DB2-BD59-A6C34878D82A}">
                    <a16:rowId xmlns:a16="http://schemas.microsoft.com/office/drawing/2014/main" val="10002"/>
                  </a:ext>
                </a:extLst>
              </a:tr>
              <a:tr h="672725">
                <a:tc vMerge="1">
                  <a:txBody>
                    <a:bodyPr/>
                    <a:lstStyle/>
                    <a:p>
                      <a:endParaRPr lang="en-US"/>
                    </a:p>
                  </a:txBody>
                  <a:tcPr/>
                </a:tc>
                <a:tc>
                  <a:txBody>
                    <a:bodyPr/>
                    <a:lstStyle/>
                    <a:p>
                      <a:pPr marL="0" marR="0" lvl="0" indent="0" algn="ctr" rtl="0">
                        <a:spcBef>
                          <a:spcPts val="0"/>
                        </a:spcBef>
                        <a:spcAft>
                          <a:spcPts val="0"/>
                        </a:spcAft>
                        <a:buNone/>
                      </a:pPr>
                      <a:r>
                        <a:rPr lang="en-US" sz="1600" u="none" strike="noStrike" cap="none"/>
                        <a:t>Somatic</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t>-</a:t>
                      </a: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i="1" u="none" strike="noStrike" cap="none">
                          <a:solidFill>
                            <a:schemeClr val="dk1"/>
                          </a:solidFill>
                          <a:latin typeface="Calibri"/>
                          <a:ea typeface="Calibri"/>
                          <a:cs typeface="Calibri"/>
                          <a:sym typeface="Calibri"/>
                        </a:rPr>
                        <a:t> -</a:t>
                      </a:r>
                      <a:endParaRPr sz="1600" i="1" u="none" strike="noStrike" cap="none">
                        <a:solidFill>
                          <a:schemeClr val="dk1"/>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r>
                        <a:rPr lang="en-US" sz="1600" u="none" strike="noStrike" cap="none">
                          <a:solidFill>
                            <a:srgbClr val="548135"/>
                          </a:solidFill>
                        </a:rPr>
                        <a:t> </a:t>
                      </a:r>
                      <a:r>
                        <a:rPr lang="en-US" sz="1600" i="1" u="none" strike="noStrike" cap="none">
                          <a:solidFill>
                            <a:srgbClr val="548135"/>
                          </a:solidFill>
                        </a:rPr>
                        <a:t>FilterMutectCalls </a:t>
                      </a:r>
                      <a:endParaRPr sz="1600" b="0" i="0" u="none" strike="noStrike" cap="none">
                        <a:solidFill>
                          <a:srgbClr val="548135"/>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672725">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bl>
          </a:graphicData>
        </a:graphic>
      </p:graphicFrame>
      <p:sp>
        <p:nvSpPr>
          <p:cNvPr id="928" name="Google Shape;928;p64"/>
          <p:cNvSpPr/>
          <p:nvPr/>
        </p:nvSpPr>
        <p:spPr>
          <a:xfrm>
            <a:off x="5973510" y="2476236"/>
            <a:ext cx="2709017" cy="107881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u="sng">
                <a:solidFill>
                  <a:schemeClr val="dk1"/>
                </a:solidFill>
                <a:latin typeface="Calibri"/>
                <a:ea typeface="Calibri"/>
                <a:cs typeface="Calibri"/>
                <a:sym typeface="Calibri"/>
              </a:rPr>
              <a:t>Hard filter script: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9" name="Google Shape;929;p64"/>
          <p:cNvSpPr/>
          <p:nvPr/>
        </p:nvSpPr>
        <p:spPr>
          <a:xfrm>
            <a:off x="5973510" y="3555050"/>
            <a:ext cx="5745738" cy="794759"/>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u="sng">
                <a:solidFill>
                  <a:schemeClr val="dk1"/>
                </a:solidFill>
                <a:latin typeface="Calibri"/>
                <a:ea typeface="Calibri"/>
                <a:cs typeface="Calibri"/>
                <a:sym typeface="Calibri"/>
              </a:rPr>
              <a:t>Variant Quality Score Recalibration (VQSR)</a:t>
            </a:r>
            <a:endParaRPr/>
          </a:p>
          <a:p>
            <a:pPr marL="0" marR="0" lvl="0" indent="0" algn="ctr"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Hard filtering vs VQSR</a:t>
            </a:r>
            <a:endParaRPr/>
          </a:p>
        </p:txBody>
      </p:sp>
      <p:sp>
        <p:nvSpPr>
          <p:cNvPr id="936" name="Google Shape;936;p65"/>
          <p:cNvSpPr txBox="1">
            <a:spLocks noGrp="1"/>
          </p:cNvSpPr>
          <p:nvPr>
            <p:ph type="body" idx="1"/>
          </p:nvPr>
        </p:nvSpPr>
        <p:spPr>
          <a:xfrm>
            <a:off x="838200" y="1359281"/>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Hard-filtering:</a:t>
            </a:r>
            <a:endParaRPr/>
          </a:p>
          <a:p>
            <a:pPr marL="685800" lvl="1" indent="-228600" algn="l" rtl="0">
              <a:lnSpc>
                <a:spcPct val="90000"/>
              </a:lnSpc>
              <a:spcBef>
                <a:spcPts val="500"/>
              </a:spcBef>
              <a:spcAft>
                <a:spcPts val="0"/>
              </a:spcAft>
              <a:buClr>
                <a:schemeClr val="dk1"/>
              </a:buClr>
              <a:buSzPct val="100000"/>
              <a:buChar char="•"/>
            </a:pPr>
            <a:r>
              <a:rPr lang="en-US"/>
              <a:t>Consists of choosing specific thresholds for one or more annotations and throwing out any variants that have annotation values above or below the set thresholds. </a:t>
            </a:r>
            <a:endParaRPr/>
          </a:p>
          <a:p>
            <a:pPr marL="685800" lvl="1" indent="-228600" algn="l" rtl="0">
              <a:lnSpc>
                <a:spcPct val="90000"/>
              </a:lnSpc>
              <a:spcBef>
                <a:spcPts val="500"/>
              </a:spcBef>
              <a:spcAft>
                <a:spcPts val="0"/>
              </a:spcAft>
              <a:buClr>
                <a:schemeClr val="dk1"/>
              </a:buClr>
              <a:buSzPct val="100000"/>
              <a:buChar char="•"/>
            </a:pPr>
            <a:r>
              <a:rPr lang="en-US"/>
              <a:t>Annotations: properties or </a:t>
            </a:r>
            <a:r>
              <a:rPr lang="en-US" i="1"/>
              <a:t>statistics</a:t>
            </a:r>
            <a:r>
              <a:rPr lang="en-US"/>
              <a:t> that describe for each variant </a:t>
            </a:r>
            <a:r>
              <a:rPr lang="en-US" i="1"/>
              <a:t>e.g.</a:t>
            </a:r>
            <a:r>
              <a:rPr lang="en-US"/>
              <a:t> what the sequence context is like around the variant site, </a:t>
            </a:r>
            <a:r>
              <a:rPr lang="en-US" i="1"/>
              <a:t>how many reads covered it</a:t>
            </a:r>
            <a:r>
              <a:rPr lang="en-US"/>
              <a:t>, how many reads covered each allele, what proportion of reads were in forward vs reverse orientation, and so on.</a:t>
            </a:r>
            <a:endParaRPr/>
          </a:p>
          <a:p>
            <a:pPr marL="685800" lvl="1" indent="-228600" algn="l" rtl="0">
              <a:lnSpc>
                <a:spcPct val="90000"/>
              </a:lnSpc>
              <a:spcBef>
                <a:spcPts val="500"/>
              </a:spcBef>
              <a:spcAft>
                <a:spcPts val="0"/>
              </a:spcAft>
              <a:buClr>
                <a:schemeClr val="dk1"/>
              </a:buClr>
              <a:buSzPct val="100000"/>
              <a:buChar char="•"/>
            </a:pPr>
            <a:r>
              <a:rPr lang="en-US"/>
              <a:t>The problem with this approach is that it is </a:t>
            </a:r>
            <a:r>
              <a:rPr lang="en-US">
                <a:solidFill>
                  <a:srgbClr val="C55A11"/>
                </a:solidFill>
              </a:rPr>
              <a:t>very limiting because it forces you to look at each annotation dimension individually</a:t>
            </a:r>
            <a:r>
              <a:rPr lang="en-US"/>
              <a:t>, and </a:t>
            </a:r>
            <a:r>
              <a:rPr lang="en-US">
                <a:solidFill>
                  <a:srgbClr val="C55A11"/>
                </a:solidFill>
              </a:rPr>
              <a:t>you end up throwing out good variants just because one of their annotations looks bad</a:t>
            </a:r>
            <a:r>
              <a:rPr lang="en-US"/>
              <a:t>, or keeping bad variants in order to keep those good variants.</a:t>
            </a:r>
            <a:endParaRPr/>
          </a:p>
          <a:p>
            <a:pPr marL="228600" lvl="0" indent="-228600" algn="l" rtl="0">
              <a:lnSpc>
                <a:spcPct val="90000"/>
              </a:lnSpc>
              <a:spcBef>
                <a:spcPts val="1000"/>
              </a:spcBef>
              <a:spcAft>
                <a:spcPts val="0"/>
              </a:spcAft>
              <a:buClr>
                <a:schemeClr val="dk1"/>
              </a:buClr>
              <a:buSzPct val="100000"/>
              <a:buChar char="•"/>
            </a:pPr>
            <a:r>
              <a:rPr lang="en-US"/>
              <a:t>VQSR:</a:t>
            </a:r>
            <a:endParaRPr/>
          </a:p>
          <a:p>
            <a:pPr marL="685800" lvl="1" indent="-228600" algn="l" rtl="0">
              <a:lnSpc>
                <a:spcPct val="90000"/>
              </a:lnSpc>
              <a:spcBef>
                <a:spcPts val="500"/>
              </a:spcBef>
              <a:spcAft>
                <a:spcPts val="0"/>
              </a:spcAft>
              <a:buClr>
                <a:schemeClr val="dk1"/>
              </a:buClr>
              <a:buSzPct val="100000"/>
              <a:buChar char="•"/>
            </a:pPr>
            <a:r>
              <a:rPr lang="en-US"/>
              <a:t>More powerful because it uses </a:t>
            </a:r>
            <a:r>
              <a:rPr lang="en-US">
                <a:solidFill>
                  <a:srgbClr val="C55A11"/>
                </a:solidFill>
              </a:rPr>
              <a:t>machine-learning algorithms to learn from the data what are the annotation profiles of good variants (true positives) and of bad variants (false positives) in a particular dataset</a:t>
            </a:r>
            <a:r>
              <a:rPr lang="en-US"/>
              <a:t>. This empowers you to pull out variants based on how they cluster together along different dimensions, and liberates you to a large extent from the linear tyranny of single-dimension thresholds.</a:t>
            </a:r>
            <a:endParaRPr/>
          </a:p>
          <a:p>
            <a:pPr marL="685800" lvl="1" indent="-228600" algn="l" rtl="0">
              <a:lnSpc>
                <a:spcPct val="90000"/>
              </a:lnSpc>
              <a:spcBef>
                <a:spcPts val="500"/>
              </a:spcBef>
              <a:spcAft>
                <a:spcPts val="0"/>
              </a:spcAft>
              <a:buClr>
                <a:schemeClr val="dk1"/>
              </a:buClr>
              <a:buSzPct val="100000"/>
              <a:buChar char="•"/>
            </a:pPr>
            <a:r>
              <a:rPr lang="en-US"/>
              <a:t>Unfortunately this method </a:t>
            </a:r>
            <a:r>
              <a:rPr lang="en-US">
                <a:solidFill>
                  <a:srgbClr val="C55A11"/>
                </a:solidFill>
              </a:rPr>
              <a:t>requires a large number of variants</a:t>
            </a:r>
            <a:r>
              <a:rPr lang="en-US"/>
              <a:t> and </a:t>
            </a:r>
            <a:r>
              <a:rPr lang="en-US">
                <a:solidFill>
                  <a:srgbClr val="C55A11"/>
                </a:solidFill>
              </a:rPr>
              <a:t>well-curated known variant resources</a:t>
            </a:r>
            <a:r>
              <a:rPr lang="en-US"/>
              <a:t>. For those of you working with small gene panels or with non-model organisms, this is a deal-breaker, and you have to fall back on hard-filtering.</a:t>
            </a:r>
            <a:endParaRPr/>
          </a:p>
        </p:txBody>
      </p:sp>
      <p:sp>
        <p:nvSpPr>
          <p:cNvPr id="937" name="Google Shape;937;p65"/>
          <p:cNvSpPr/>
          <p:nvPr/>
        </p:nvSpPr>
        <p:spPr>
          <a:xfrm>
            <a:off x="944880" y="5970354"/>
            <a:ext cx="10796016"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https://gatk.broadinstitute.org/hc/en-us/articles/360035890471-Hard-filtering-germline-short-variants</a:t>
            </a:r>
            <a:r>
              <a:rPr lang="en-US" sz="1100">
                <a:solidFill>
                  <a:schemeClr val="dk1"/>
                </a:solidFill>
                <a:latin typeface="Calibri"/>
                <a:ea typeface="Calibri"/>
                <a:cs typeface="Calibri"/>
                <a:sym typeface="Calibri"/>
              </a:rPr>
              <a:t> (06/2021 updated)</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This document aims to provide some insight into the logic of the generic hard-filtering recommendations that </a:t>
            </a:r>
            <a:r>
              <a:rPr lang="en-US" sz="1100" i="1">
                <a:solidFill>
                  <a:schemeClr val="dk1"/>
                </a:solidFill>
                <a:latin typeface="Calibri"/>
                <a:ea typeface="Calibri"/>
                <a:cs typeface="Calibri"/>
                <a:sym typeface="Calibri"/>
              </a:rPr>
              <a:t>we provide as a substitute for VQSR </a:t>
            </a:r>
            <a:r>
              <a:rPr lang="en-US" sz="1100">
                <a:solidFill>
                  <a:schemeClr val="dk1"/>
                </a:solidFill>
                <a:latin typeface="Calibri"/>
                <a:ea typeface="Calibri"/>
                <a:cs typeface="Calibri"/>
                <a:sym typeface="Calibri"/>
              </a:rPr>
              <a:t>(the method we normally recommend for filtering </a:t>
            </a:r>
            <a:r>
              <a:rPr lang="en-US" sz="1100" b="1">
                <a:solidFill>
                  <a:schemeClr val="dk1"/>
                </a:solidFill>
                <a:latin typeface="Calibri"/>
                <a:ea typeface="Calibri"/>
                <a:cs typeface="Calibri"/>
                <a:sym typeface="Calibri"/>
              </a:rPr>
              <a:t>germline</a:t>
            </a:r>
            <a:r>
              <a:rPr lang="en-US" sz="1100">
                <a:solidFill>
                  <a:schemeClr val="dk1"/>
                </a:solidFill>
                <a:latin typeface="Calibri"/>
                <a:ea typeface="Calibri"/>
                <a:cs typeface="Calibri"/>
                <a:sym typeface="Calibri"/>
              </a:rPr>
              <a:t> short variants).</a:t>
            </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Links relacionados</a:t>
            </a:r>
            <a:endParaRPr/>
          </a:p>
        </p:txBody>
      </p:sp>
      <p:sp>
        <p:nvSpPr>
          <p:cNvPr id="943" name="Google Shape;94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https://gatk.broadinstitute.org/hc/en-us/articles/360035890471-Hard-filtering-germline-short-variants</a:t>
            </a:r>
            <a:r>
              <a:rPr lang="en-US"/>
              <a:t> (06/2021 updated)</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https://gatk.broadinstitute.org/hc/en-us/articles/360035531112--How-to-Filter-variants-either-with-VQSR-or-by-hard-filtering</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https://gatk.broadinstitute.org/hc/en-us/articles/360035531612-Variant-Quality-Score-Recalibration-VQSR-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67"/>
          <p:cNvSpPr txBox="1">
            <a:spLocks noGrp="1"/>
          </p:cNvSpPr>
          <p:nvPr>
            <p:ph type="body" idx="1"/>
          </p:nvPr>
        </p:nvSpPr>
        <p:spPr>
          <a:xfrm>
            <a:off x="911352" y="1498897"/>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Hard filtering is applied by filtering via thresholds for </a:t>
            </a:r>
            <a:r>
              <a:rPr lang="en-US">
                <a:solidFill>
                  <a:srgbClr val="C55A11"/>
                </a:solidFill>
              </a:rPr>
              <a:t>metrics such as QualByDepth, FisherStrand, RMSMappingQuality, MappingQualityRankSumTest, ReadPosRankSumTest, and StrandOddsRatio</a:t>
            </a:r>
            <a:r>
              <a:rPr lang="en-US"/>
              <a:t>.</a:t>
            </a: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VQSR, on the other hand, relies on </a:t>
            </a:r>
            <a:r>
              <a:rPr lang="en-US">
                <a:solidFill>
                  <a:srgbClr val="C55A11"/>
                </a:solidFill>
              </a:rPr>
              <a:t>machine learning to identify annotation profiles of variants that are likely to be real</a:t>
            </a:r>
            <a:r>
              <a:rPr lang="en-US"/>
              <a:t>. It requires a large training dataset (</a:t>
            </a:r>
            <a:r>
              <a:rPr lang="en-US">
                <a:solidFill>
                  <a:srgbClr val="A8D08C"/>
                </a:solidFill>
              </a:rPr>
              <a:t>minimum 30 WES data, at least one WGS data if possible) and well-curated sets of known variants</a:t>
            </a:r>
            <a:r>
              <a:rPr lang="en-US"/>
              <a:t>. The aim is to assign a well-calibrated probability to each variant call to create accurate variant quality scores that are then used for filtering.</a:t>
            </a: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The accuracy of variant calling is also affected by coverage. Coverage can be broadly defined as the number of unique reads that include a given nucleotide. Coverage is affected by the accuracy of alignment algorithms and by the “mappability” of reads. Coverage can be utilized for both the filtration of variants and for a general evaluation of the sequencing experiment. </a:t>
            </a:r>
            <a:endParaRPr/>
          </a:p>
          <a:p>
            <a:pPr marL="228600" lvl="0" indent="-90804" algn="l" rtl="0">
              <a:lnSpc>
                <a:spcPct val="90000"/>
              </a:lnSpc>
              <a:spcBef>
                <a:spcPts val="1000"/>
              </a:spcBef>
              <a:spcAft>
                <a:spcPts val="0"/>
              </a:spcAft>
              <a:buClr>
                <a:schemeClr val="dk1"/>
              </a:buClr>
              <a:buSzPct val="100000"/>
              <a:buNone/>
            </a:pPr>
            <a:endParaRPr/>
          </a:p>
        </p:txBody>
      </p:sp>
      <p:sp>
        <p:nvSpPr>
          <p:cNvPr id="949" name="Google Shape;949;p67"/>
          <p:cNvSpPr/>
          <p:nvPr/>
        </p:nvSpPr>
        <p:spPr>
          <a:xfrm>
            <a:off x="1132332" y="5850235"/>
            <a:ext cx="99273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https://www.intechopen.com/books/bioinformatics-tools-for-detection-and-clinical-interpretation-of-genomic-variations/bioinformatics-workflows-for-genomic-variant-discovery-interpretation-and-prioritization</a:t>
            </a:r>
            <a:endParaRPr/>
          </a:p>
        </p:txBody>
      </p:sp>
      <p:sp>
        <p:nvSpPr>
          <p:cNvPr id="950" name="Google Shape;950;p67"/>
          <p:cNvSpPr/>
          <p:nvPr/>
        </p:nvSpPr>
        <p:spPr>
          <a:xfrm>
            <a:off x="838200" y="459582"/>
            <a:ext cx="8169998" cy="1046400"/>
          </a:xfrm>
          <a:prstGeom prst="rect">
            <a:avLst/>
          </a:prstGeom>
          <a:noFill/>
          <a:ln>
            <a:noFill/>
          </a:ln>
        </p:spPr>
        <p:txBody>
          <a:bodyPr spcFirstLastPara="1" wrap="square" lIns="91425" tIns="45700" rIns="91425" bIns="45700" anchor="t" anchorCtr="0">
            <a:spAutoFit/>
          </a:bodyPr>
          <a:lstStyle/>
          <a:p>
            <a:pPr lvl="0"/>
            <a:r>
              <a:rPr lang="en-US" sz="4400" dirty="0">
                <a:latin typeface="Calibri"/>
                <a:ea typeface="Calibri"/>
                <a:cs typeface="Calibri"/>
                <a:sym typeface="Calibri"/>
              </a:rPr>
              <a:t>Hard filtering vs VQSR</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68"/>
          <p:cNvPicPr preferRelativeResize="0"/>
          <p:nvPr/>
        </p:nvPicPr>
        <p:blipFill rotWithShape="1">
          <a:blip r:embed="rId3">
            <a:alphaModFix/>
          </a:blip>
          <a:srcRect/>
          <a:stretch/>
        </p:blipFill>
        <p:spPr>
          <a:xfrm>
            <a:off x="594361" y="0"/>
            <a:ext cx="10241280" cy="6332457"/>
          </a:xfrm>
          <a:prstGeom prst="rect">
            <a:avLst/>
          </a:prstGeom>
          <a:noFill/>
          <a:ln>
            <a:noFill/>
          </a:ln>
        </p:spPr>
      </p:pic>
      <p:sp>
        <p:nvSpPr>
          <p:cNvPr id="957" name="Google Shape;957;p68"/>
          <p:cNvSpPr/>
          <p:nvPr/>
        </p:nvSpPr>
        <p:spPr>
          <a:xfrm>
            <a:off x="6096000" y="5870792"/>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https://gatk.broadinstitute.org/hc/en-us/articles/360035890471-Hard-filtering-germline-short-variants</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title"/>
          </p:nvPr>
        </p:nvSpPr>
        <p:spPr>
          <a:xfrm>
            <a:off x="838200" y="365125"/>
            <a:ext cx="10515600" cy="7030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PIPE-MB (GATK V3). Implementation.</a:t>
            </a:r>
            <a:endParaRPr/>
          </a:p>
        </p:txBody>
      </p:sp>
      <p:sp>
        <p:nvSpPr>
          <p:cNvPr id="237" name="Google Shape;237;p7"/>
          <p:cNvSpPr txBox="1">
            <a:spLocks noGrp="1"/>
          </p:cNvSpPr>
          <p:nvPr>
            <p:ph type="body" idx="1"/>
          </p:nvPr>
        </p:nvSpPr>
        <p:spPr>
          <a:xfrm>
            <a:off x="-1370184" y="6134835"/>
            <a:ext cx="7013331" cy="83967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sz="1200"/>
              <a:t>Source. Slides from ppt of Priscila de Sousa Ferreira </a:t>
            </a:r>
            <a:endParaRPr/>
          </a:p>
          <a:p>
            <a:pPr marL="0" lvl="0" indent="0" algn="ctr" rtl="0">
              <a:lnSpc>
                <a:spcPct val="90000"/>
              </a:lnSpc>
              <a:spcBef>
                <a:spcPts val="0"/>
              </a:spcBef>
              <a:spcAft>
                <a:spcPts val="0"/>
              </a:spcAft>
              <a:buClr>
                <a:schemeClr val="dk1"/>
              </a:buClr>
              <a:buSzPts val="1200"/>
              <a:buNone/>
            </a:pPr>
            <a:r>
              <a:rPr lang="en-US" sz="1200"/>
              <a:t>Rio de Janeiro, 18/03/2019</a:t>
            </a:r>
            <a:endParaRPr/>
          </a:p>
          <a:p>
            <a:pPr marL="228600" lvl="0" indent="-50800" algn="l" rtl="0">
              <a:lnSpc>
                <a:spcPct val="90000"/>
              </a:lnSpc>
              <a:spcBef>
                <a:spcPts val="1000"/>
              </a:spcBef>
              <a:spcAft>
                <a:spcPts val="0"/>
              </a:spcAft>
              <a:buClr>
                <a:schemeClr val="dk1"/>
              </a:buClr>
              <a:buSzPts val="2800"/>
              <a:buNone/>
            </a:pPr>
            <a:endParaRPr/>
          </a:p>
        </p:txBody>
      </p:sp>
      <p:grpSp>
        <p:nvGrpSpPr>
          <p:cNvPr id="238" name="Google Shape;238;p7"/>
          <p:cNvGrpSpPr/>
          <p:nvPr/>
        </p:nvGrpSpPr>
        <p:grpSpPr>
          <a:xfrm>
            <a:off x="1001864" y="1383527"/>
            <a:ext cx="10743822" cy="5325218"/>
            <a:chOff x="199347" y="175420"/>
            <a:chExt cx="8902732" cy="3903288"/>
          </a:xfrm>
        </p:grpSpPr>
        <p:grpSp>
          <p:nvGrpSpPr>
            <p:cNvPr id="239" name="Google Shape;239;p7"/>
            <p:cNvGrpSpPr/>
            <p:nvPr/>
          </p:nvGrpSpPr>
          <p:grpSpPr>
            <a:xfrm>
              <a:off x="199347" y="175420"/>
              <a:ext cx="5781957" cy="1955524"/>
              <a:chOff x="1681023" y="137834"/>
              <a:chExt cx="5781957" cy="2081012"/>
            </a:xfrm>
          </p:grpSpPr>
          <p:cxnSp>
            <p:nvCxnSpPr>
              <p:cNvPr id="240" name="Google Shape;240;p7"/>
              <p:cNvCxnSpPr/>
              <p:nvPr/>
            </p:nvCxnSpPr>
            <p:spPr>
              <a:xfrm>
                <a:off x="1722579" y="1507008"/>
                <a:ext cx="0" cy="359100"/>
              </a:xfrm>
              <a:prstGeom prst="straightConnector1">
                <a:avLst/>
              </a:prstGeom>
              <a:noFill/>
              <a:ln w="9525" cap="flat" cmpd="sng">
                <a:solidFill>
                  <a:schemeClr val="dk2"/>
                </a:solidFill>
                <a:prstDash val="solid"/>
                <a:round/>
                <a:headEnd type="none" w="sm" len="sm"/>
                <a:tailEnd type="triangle" w="med" len="med"/>
              </a:ln>
            </p:spPr>
          </p:cxnSp>
          <p:sp>
            <p:nvSpPr>
              <p:cNvPr id="241" name="Google Shape;241;p7"/>
              <p:cNvSpPr/>
              <p:nvPr/>
            </p:nvSpPr>
            <p:spPr>
              <a:xfrm>
                <a:off x="1722245" y="785632"/>
                <a:ext cx="681008" cy="419274"/>
              </a:xfrm>
              <a:prstGeom prst="flowChartInputOutpu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BAM</a:t>
                </a:r>
                <a:endParaRPr sz="1000" b="0" i="0" u="none" strike="noStrike" cap="none">
                  <a:solidFill>
                    <a:srgbClr val="000000"/>
                  </a:solidFill>
                  <a:latin typeface="Arial"/>
                  <a:ea typeface="Arial"/>
                  <a:cs typeface="Arial"/>
                  <a:sym typeface="Arial"/>
                </a:endParaRPr>
              </a:p>
            </p:txBody>
          </p:sp>
          <p:cxnSp>
            <p:nvCxnSpPr>
              <p:cNvPr id="242" name="Google Shape;242;p7"/>
              <p:cNvCxnSpPr>
                <a:stCxn id="241" idx="5"/>
              </p:cNvCxnSpPr>
              <p:nvPr/>
            </p:nvCxnSpPr>
            <p:spPr>
              <a:xfrm rot="10800000" flipH="1">
                <a:off x="2335152" y="991669"/>
                <a:ext cx="369900" cy="3600"/>
              </a:xfrm>
              <a:prstGeom prst="straightConnector1">
                <a:avLst/>
              </a:prstGeom>
              <a:noFill/>
              <a:ln w="9525" cap="flat" cmpd="sng">
                <a:solidFill>
                  <a:schemeClr val="dk2"/>
                </a:solidFill>
                <a:prstDash val="solid"/>
                <a:round/>
                <a:headEnd type="none" w="sm" len="sm"/>
                <a:tailEnd type="triangle" w="med" len="med"/>
              </a:ln>
            </p:spPr>
          </p:cxnSp>
          <p:sp>
            <p:nvSpPr>
              <p:cNvPr id="243" name="Google Shape;243;p7"/>
              <p:cNvSpPr/>
              <p:nvPr/>
            </p:nvSpPr>
            <p:spPr>
              <a:xfrm>
                <a:off x="2717971" y="827739"/>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BAM to Fastq</a:t>
                </a:r>
                <a:endParaRPr sz="1000" b="0" i="0" u="none" strike="noStrike" cap="none">
                  <a:solidFill>
                    <a:srgbClr val="000000"/>
                  </a:solidFill>
                  <a:latin typeface="Arial"/>
                  <a:ea typeface="Arial"/>
                  <a:cs typeface="Arial"/>
                  <a:sym typeface="Arial"/>
                </a:endParaRPr>
              </a:p>
            </p:txBody>
          </p:sp>
          <p:cxnSp>
            <p:nvCxnSpPr>
              <p:cNvPr id="244" name="Google Shape;244;p7"/>
              <p:cNvCxnSpPr/>
              <p:nvPr/>
            </p:nvCxnSpPr>
            <p:spPr>
              <a:xfrm rot="10800000" flipH="1">
                <a:off x="3700017" y="991969"/>
                <a:ext cx="369600" cy="3300"/>
              </a:xfrm>
              <a:prstGeom prst="straightConnector1">
                <a:avLst/>
              </a:prstGeom>
              <a:noFill/>
              <a:ln w="9525" cap="flat" cmpd="sng">
                <a:solidFill>
                  <a:schemeClr val="dk2"/>
                </a:solidFill>
                <a:prstDash val="solid"/>
                <a:round/>
                <a:headEnd type="none" w="sm" len="sm"/>
                <a:tailEnd type="triangle" w="med" len="med"/>
              </a:ln>
            </p:spPr>
          </p:cxnSp>
          <p:sp>
            <p:nvSpPr>
              <p:cNvPr id="245" name="Google Shape;245;p7"/>
              <p:cNvSpPr/>
              <p:nvPr/>
            </p:nvSpPr>
            <p:spPr>
              <a:xfrm>
                <a:off x="4353954" y="137834"/>
                <a:ext cx="790554" cy="419274"/>
              </a:xfrm>
              <a:prstGeom prst="flowChartInputOutpu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Fastq</a:t>
                </a:r>
                <a:endParaRPr sz="1000" b="0" i="0" u="none" strike="noStrike" cap="none">
                  <a:solidFill>
                    <a:srgbClr val="000000"/>
                  </a:solidFill>
                  <a:latin typeface="Arial"/>
                  <a:ea typeface="Arial"/>
                  <a:cs typeface="Arial"/>
                  <a:sym typeface="Arial"/>
                </a:endParaRPr>
              </a:p>
            </p:txBody>
          </p:sp>
          <p:sp>
            <p:nvSpPr>
              <p:cNvPr id="246" name="Google Shape;246;p7"/>
              <p:cNvSpPr/>
              <p:nvPr/>
            </p:nvSpPr>
            <p:spPr>
              <a:xfrm>
                <a:off x="4069601" y="826898"/>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Análise de Qualidade</a:t>
                </a:r>
                <a:endParaRPr sz="1000" b="0" i="0" u="none" strike="noStrike" cap="none">
                  <a:solidFill>
                    <a:srgbClr val="000000"/>
                  </a:solidFill>
                  <a:latin typeface="Arial"/>
                  <a:ea typeface="Arial"/>
                  <a:cs typeface="Arial"/>
                  <a:sym typeface="Arial"/>
                </a:endParaRPr>
              </a:p>
            </p:txBody>
          </p:sp>
          <p:cxnSp>
            <p:nvCxnSpPr>
              <p:cNvPr id="247" name="Google Shape;247;p7"/>
              <p:cNvCxnSpPr>
                <a:stCxn id="245" idx="3"/>
              </p:cNvCxnSpPr>
              <p:nvPr/>
            </p:nvCxnSpPr>
            <p:spPr>
              <a:xfrm flipH="1">
                <a:off x="4648276" y="557108"/>
                <a:ext cx="21900" cy="246900"/>
              </a:xfrm>
              <a:prstGeom prst="straightConnector1">
                <a:avLst/>
              </a:prstGeom>
              <a:noFill/>
              <a:ln w="9525" cap="flat" cmpd="sng">
                <a:solidFill>
                  <a:schemeClr val="dk2"/>
                </a:solidFill>
                <a:prstDash val="solid"/>
                <a:round/>
                <a:headEnd type="none" w="sm" len="sm"/>
                <a:tailEnd type="triangle" w="med" len="med"/>
              </a:ln>
            </p:spPr>
          </p:cxnSp>
          <p:cxnSp>
            <p:nvCxnSpPr>
              <p:cNvPr id="248" name="Google Shape;248;p7"/>
              <p:cNvCxnSpPr/>
              <p:nvPr/>
            </p:nvCxnSpPr>
            <p:spPr>
              <a:xfrm rot="10800000" flipH="1">
                <a:off x="5051611" y="991969"/>
                <a:ext cx="369600" cy="3300"/>
              </a:xfrm>
              <a:prstGeom prst="straightConnector1">
                <a:avLst/>
              </a:prstGeom>
              <a:noFill/>
              <a:ln w="9525" cap="flat" cmpd="sng">
                <a:solidFill>
                  <a:schemeClr val="dk2"/>
                </a:solidFill>
                <a:prstDash val="solid"/>
                <a:round/>
                <a:headEnd type="none" w="sm" len="sm"/>
                <a:tailEnd type="triangle" w="med" len="med"/>
              </a:ln>
            </p:spPr>
          </p:cxnSp>
          <p:sp>
            <p:nvSpPr>
              <p:cNvPr id="249" name="Google Shape;249;p7"/>
              <p:cNvSpPr/>
              <p:nvPr/>
            </p:nvSpPr>
            <p:spPr>
              <a:xfrm>
                <a:off x="5421196" y="827739"/>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Fastq to SAM </a:t>
                </a:r>
                <a:endParaRPr sz="1000" b="0" i="0" u="none" strike="noStrike" cap="none">
                  <a:solidFill>
                    <a:srgbClr val="000000"/>
                  </a:solidFill>
                  <a:latin typeface="Arial"/>
                  <a:ea typeface="Arial"/>
                  <a:cs typeface="Arial"/>
                  <a:sym typeface="Arial"/>
                </a:endParaRPr>
              </a:p>
            </p:txBody>
          </p:sp>
          <p:cxnSp>
            <p:nvCxnSpPr>
              <p:cNvPr id="250" name="Google Shape;250;p7"/>
              <p:cNvCxnSpPr>
                <a:stCxn id="249" idx="3"/>
              </p:cNvCxnSpPr>
              <p:nvPr/>
            </p:nvCxnSpPr>
            <p:spPr>
              <a:xfrm rot="10800000" flipH="1">
                <a:off x="6403217" y="991786"/>
                <a:ext cx="564300" cy="1800"/>
              </a:xfrm>
              <a:prstGeom prst="straightConnector1">
                <a:avLst/>
              </a:prstGeom>
              <a:noFill/>
              <a:ln w="9525" cap="flat" cmpd="sng">
                <a:solidFill>
                  <a:schemeClr val="dk2"/>
                </a:solidFill>
                <a:prstDash val="solid"/>
                <a:round/>
                <a:headEnd type="none" w="sm" len="sm"/>
                <a:tailEnd type="none" w="sm" len="sm"/>
              </a:ln>
            </p:spPr>
          </p:cxnSp>
          <p:cxnSp>
            <p:nvCxnSpPr>
              <p:cNvPr id="251" name="Google Shape;251;p7"/>
              <p:cNvCxnSpPr/>
              <p:nvPr/>
            </p:nvCxnSpPr>
            <p:spPr>
              <a:xfrm>
                <a:off x="6971969" y="987993"/>
                <a:ext cx="0" cy="327900"/>
              </a:xfrm>
              <a:prstGeom prst="straightConnector1">
                <a:avLst/>
              </a:prstGeom>
              <a:noFill/>
              <a:ln w="9525" cap="flat" cmpd="sng">
                <a:solidFill>
                  <a:schemeClr val="dk2"/>
                </a:solidFill>
                <a:prstDash val="solid"/>
                <a:round/>
                <a:headEnd type="none" w="sm" len="sm"/>
                <a:tailEnd type="triangle" w="med" len="med"/>
              </a:ln>
            </p:spPr>
          </p:cxnSp>
          <p:sp>
            <p:nvSpPr>
              <p:cNvPr id="252" name="Google Shape;252;p7"/>
              <p:cNvSpPr/>
              <p:nvPr/>
            </p:nvSpPr>
            <p:spPr>
              <a:xfrm>
                <a:off x="6480959" y="1315766"/>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Identificação de Adaptadores</a:t>
                </a:r>
                <a:endParaRPr sz="1000" b="0" i="0" u="none" strike="noStrike" cap="none">
                  <a:solidFill>
                    <a:srgbClr val="000000"/>
                  </a:solidFill>
                  <a:latin typeface="Arial"/>
                  <a:ea typeface="Arial"/>
                  <a:cs typeface="Arial"/>
                  <a:sym typeface="Arial"/>
                </a:endParaRPr>
              </a:p>
            </p:txBody>
          </p:sp>
          <p:cxnSp>
            <p:nvCxnSpPr>
              <p:cNvPr id="253" name="Google Shape;253;p7"/>
              <p:cNvCxnSpPr>
                <a:stCxn id="252" idx="1"/>
              </p:cNvCxnSpPr>
              <p:nvPr/>
            </p:nvCxnSpPr>
            <p:spPr>
              <a:xfrm flipH="1">
                <a:off x="6079559" y="1481613"/>
                <a:ext cx="401400" cy="6000"/>
              </a:xfrm>
              <a:prstGeom prst="straightConnector1">
                <a:avLst/>
              </a:prstGeom>
              <a:noFill/>
              <a:ln w="9525" cap="flat" cmpd="sng">
                <a:solidFill>
                  <a:schemeClr val="dk2"/>
                </a:solidFill>
                <a:prstDash val="solid"/>
                <a:round/>
                <a:headEnd type="none" w="sm" len="sm"/>
                <a:tailEnd type="triangle" w="med" len="med"/>
              </a:ln>
            </p:spPr>
          </p:cxnSp>
          <p:sp>
            <p:nvSpPr>
              <p:cNvPr id="254" name="Google Shape;254;p7"/>
              <p:cNvSpPr/>
              <p:nvPr/>
            </p:nvSpPr>
            <p:spPr>
              <a:xfrm>
                <a:off x="5088804" y="1315766"/>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uBAM to Fastq</a:t>
                </a:r>
                <a:endParaRPr sz="1000" b="0" i="0" u="none" strike="noStrike" cap="none">
                  <a:solidFill>
                    <a:srgbClr val="000000"/>
                  </a:solidFill>
                  <a:latin typeface="Arial"/>
                  <a:ea typeface="Arial"/>
                  <a:cs typeface="Arial"/>
                  <a:sym typeface="Arial"/>
                </a:endParaRPr>
              </a:p>
            </p:txBody>
          </p:sp>
          <p:cxnSp>
            <p:nvCxnSpPr>
              <p:cNvPr id="255" name="Google Shape;255;p7"/>
              <p:cNvCxnSpPr/>
              <p:nvPr/>
            </p:nvCxnSpPr>
            <p:spPr>
              <a:xfrm flipH="1">
                <a:off x="4687111" y="1478618"/>
                <a:ext cx="401700" cy="6000"/>
              </a:xfrm>
              <a:prstGeom prst="straightConnector1">
                <a:avLst/>
              </a:prstGeom>
              <a:noFill/>
              <a:ln w="9525" cap="flat" cmpd="sng">
                <a:solidFill>
                  <a:schemeClr val="dk2"/>
                </a:solidFill>
                <a:prstDash val="solid"/>
                <a:round/>
                <a:headEnd type="none" w="sm" len="sm"/>
                <a:tailEnd type="triangle" w="med" len="med"/>
              </a:ln>
            </p:spPr>
          </p:cxnSp>
          <p:sp>
            <p:nvSpPr>
              <p:cNvPr id="256" name="Google Shape;256;p7"/>
              <p:cNvSpPr/>
              <p:nvPr/>
            </p:nvSpPr>
            <p:spPr>
              <a:xfrm>
                <a:off x="3696650" y="1315768"/>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Alinhamento</a:t>
                </a:r>
                <a:endParaRPr sz="1000" b="0" i="0" u="none" strike="noStrike" cap="none">
                  <a:solidFill>
                    <a:srgbClr val="000000"/>
                  </a:solidFill>
                  <a:latin typeface="Arial"/>
                  <a:ea typeface="Arial"/>
                  <a:cs typeface="Arial"/>
                  <a:sym typeface="Arial"/>
                </a:endParaRPr>
              </a:p>
            </p:txBody>
          </p:sp>
          <p:cxnSp>
            <p:nvCxnSpPr>
              <p:cNvPr id="257" name="Google Shape;257;p7"/>
              <p:cNvCxnSpPr/>
              <p:nvPr/>
            </p:nvCxnSpPr>
            <p:spPr>
              <a:xfrm flipH="1">
                <a:off x="3294957" y="1478618"/>
                <a:ext cx="401700" cy="6000"/>
              </a:xfrm>
              <a:prstGeom prst="straightConnector1">
                <a:avLst/>
              </a:prstGeom>
              <a:noFill/>
              <a:ln w="9525" cap="flat" cmpd="sng">
                <a:solidFill>
                  <a:schemeClr val="dk2"/>
                </a:solidFill>
                <a:prstDash val="solid"/>
                <a:round/>
                <a:headEnd type="none" w="sm" len="sm"/>
                <a:tailEnd type="triangle" w="med" len="med"/>
              </a:ln>
            </p:spPr>
          </p:cxnSp>
          <p:sp>
            <p:nvSpPr>
              <p:cNvPr id="258" name="Google Shape;258;p7"/>
              <p:cNvSpPr/>
              <p:nvPr/>
            </p:nvSpPr>
            <p:spPr>
              <a:xfrm>
                <a:off x="2304496" y="1335636"/>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Marcação de Duplicatas</a:t>
                </a:r>
                <a:endParaRPr sz="1000" b="0" i="0" u="none" strike="noStrike" cap="none">
                  <a:solidFill>
                    <a:srgbClr val="000000"/>
                  </a:solidFill>
                  <a:latin typeface="Arial"/>
                  <a:ea typeface="Arial"/>
                  <a:cs typeface="Arial"/>
                  <a:sym typeface="Arial"/>
                </a:endParaRPr>
              </a:p>
            </p:txBody>
          </p:sp>
          <p:cxnSp>
            <p:nvCxnSpPr>
              <p:cNvPr id="259" name="Google Shape;259;p7"/>
              <p:cNvCxnSpPr>
                <a:stCxn id="258" idx="1"/>
              </p:cNvCxnSpPr>
              <p:nvPr/>
            </p:nvCxnSpPr>
            <p:spPr>
              <a:xfrm flipH="1">
                <a:off x="1717996" y="1501483"/>
                <a:ext cx="586500" cy="9300"/>
              </a:xfrm>
              <a:prstGeom prst="straightConnector1">
                <a:avLst/>
              </a:prstGeom>
              <a:noFill/>
              <a:ln w="9525" cap="flat" cmpd="sng">
                <a:solidFill>
                  <a:schemeClr val="dk2"/>
                </a:solidFill>
                <a:prstDash val="solid"/>
                <a:round/>
                <a:headEnd type="none" w="sm" len="sm"/>
                <a:tailEnd type="none" w="sm" len="sm"/>
              </a:ln>
            </p:spPr>
          </p:cxnSp>
          <p:sp>
            <p:nvSpPr>
              <p:cNvPr id="260" name="Google Shape;260;p7"/>
              <p:cNvSpPr/>
              <p:nvPr/>
            </p:nvSpPr>
            <p:spPr>
              <a:xfrm>
                <a:off x="1681023" y="1887152"/>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Realinhamento de Indels</a:t>
                </a:r>
                <a:endParaRPr sz="1000" b="0" i="0" u="none" strike="noStrike" cap="none">
                  <a:solidFill>
                    <a:srgbClr val="000000"/>
                  </a:solidFill>
                  <a:latin typeface="Arial"/>
                  <a:ea typeface="Arial"/>
                  <a:cs typeface="Arial"/>
                  <a:sym typeface="Arial"/>
                </a:endParaRPr>
              </a:p>
            </p:txBody>
          </p:sp>
          <p:cxnSp>
            <p:nvCxnSpPr>
              <p:cNvPr id="261" name="Google Shape;261;p7"/>
              <p:cNvCxnSpPr/>
              <p:nvPr/>
            </p:nvCxnSpPr>
            <p:spPr>
              <a:xfrm rot="10800000" flipH="1">
                <a:off x="2657992" y="2051381"/>
                <a:ext cx="369600" cy="3300"/>
              </a:xfrm>
              <a:prstGeom prst="straightConnector1">
                <a:avLst/>
              </a:prstGeom>
              <a:noFill/>
              <a:ln w="9525" cap="flat" cmpd="sng">
                <a:solidFill>
                  <a:schemeClr val="dk2"/>
                </a:solidFill>
                <a:prstDash val="solid"/>
                <a:round/>
                <a:headEnd type="none" w="sm" len="sm"/>
                <a:tailEnd type="triangle" w="med" len="med"/>
              </a:ln>
            </p:spPr>
          </p:cxnSp>
          <p:sp>
            <p:nvSpPr>
              <p:cNvPr id="262" name="Google Shape;262;p7"/>
              <p:cNvSpPr/>
              <p:nvPr/>
            </p:nvSpPr>
            <p:spPr>
              <a:xfrm>
                <a:off x="3036486" y="1887152"/>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Recalibração de Bases</a:t>
                </a:r>
                <a:endParaRPr sz="1000" b="0" i="0" u="none" strike="noStrike" cap="none">
                  <a:solidFill>
                    <a:srgbClr val="000000"/>
                  </a:solidFill>
                  <a:latin typeface="Arial"/>
                  <a:ea typeface="Arial"/>
                  <a:cs typeface="Arial"/>
                  <a:sym typeface="Arial"/>
                </a:endParaRPr>
              </a:p>
            </p:txBody>
          </p:sp>
          <p:cxnSp>
            <p:nvCxnSpPr>
              <p:cNvPr id="263" name="Google Shape;263;p7"/>
              <p:cNvCxnSpPr/>
              <p:nvPr/>
            </p:nvCxnSpPr>
            <p:spPr>
              <a:xfrm rot="10800000" flipH="1">
                <a:off x="4018511" y="2048018"/>
                <a:ext cx="369600" cy="3300"/>
              </a:xfrm>
              <a:prstGeom prst="straightConnector1">
                <a:avLst/>
              </a:prstGeom>
              <a:noFill/>
              <a:ln w="9525" cap="flat" cmpd="sng">
                <a:solidFill>
                  <a:schemeClr val="dk2"/>
                </a:solidFill>
                <a:prstDash val="solid"/>
                <a:round/>
                <a:headEnd type="none" w="sm" len="sm"/>
                <a:tailEnd type="triangle" w="med" len="med"/>
              </a:ln>
            </p:spPr>
          </p:cxnSp>
          <p:sp>
            <p:nvSpPr>
              <p:cNvPr id="264" name="Google Shape;264;p7"/>
              <p:cNvSpPr/>
              <p:nvPr/>
            </p:nvSpPr>
            <p:spPr>
              <a:xfrm>
                <a:off x="4391946" y="1887152"/>
                <a:ext cx="982021" cy="331694"/>
              </a:xfrm>
              <a:prstGeom prst="flowChart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Análise de Cobertura</a:t>
                </a:r>
                <a:endParaRPr sz="1000" b="0" i="0" u="none" strike="noStrike" cap="none">
                  <a:solidFill>
                    <a:srgbClr val="000000"/>
                  </a:solidFill>
                  <a:latin typeface="Arial"/>
                  <a:ea typeface="Arial"/>
                  <a:cs typeface="Arial"/>
                  <a:sym typeface="Arial"/>
                </a:endParaRPr>
              </a:p>
            </p:txBody>
          </p:sp>
        </p:grpSp>
        <p:grpSp>
          <p:nvGrpSpPr>
            <p:cNvPr id="265" name="Google Shape;265;p7"/>
            <p:cNvGrpSpPr/>
            <p:nvPr/>
          </p:nvGrpSpPr>
          <p:grpSpPr>
            <a:xfrm>
              <a:off x="4028551" y="1672745"/>
              <a:ext cx="5073528" cy="2405963"/>
              <a:chOff x="3686841" y="2637509"/>
              <a:chExt cx="5457167" cy="2608087"/>
            </a:xfrm>
          </p:grpSpPr>
          <p:sp>
            <p:nvSpPr>
              <p:cNvPr id="266" name="Google Shape;266;p7"/>
              <p:cNvSpPr/>
              <p:nvPr/>
            </p:nvSpPr>
            <p:spPr>
              <a:xfrm>
                <a:off x="3686841" y="2781978"/>
                <a:ext cx="785754" cy="462057"/>
              </a:xfrm>
              <a:prstGeom prst="flowChartInputOutpu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BAM</a:t>
                </a:r>
                <a:endParaRPr sz="1000" b="0" i="0" u="none" strike="noStrike" cap="none">
                  <a:solidFill>
                    <a:srgbClr val="000000"/>
                  </a:solidFill>
                  <a:latin typeface="Arial"/>
                  <a:ea typeface="Arial"/>
                  <a:cs typeface="Arial"/>
                  <a:sym typeface="Arial"/>
                </a:endParaRPr>
              </a:p>
            </p:txBody>
          </p:sp>
          <p:cxnSp>
            <p:nvCxnSpPr>
              <p:cNvPr id="267" name="Google Shape;267;p7"/>
              <p:cNvCxnSpPr>
                <a:stCxn id="266" idx="5"/>
              </p:cNvCxnSpPr>
              <p:nvPr/>
            </p:nvCxnSpPr>
            <p:spPr>
              <a:xfrm>
                <a:off x="4394020" y="3013007"/>
                <a:ext cx="509700" cy="6000"/>
              </a:xfrm>
              <a:prstGeom prst="straightConnector1">
                <a:avLst/>
              </a:prstGeom>
              <a:noFill/>
              <a:ln w="9525" cap="flat" cmpd="sng">
                <a:solidFill>
                  <a:schemeClr val="dk2"/>
                </a:solidFill>
                <a:prstDash val="solid"/>
                <a:round/>
                <a:headEnd type="none" w="sm" len="sm"/>
                <a:tailEnd type="triangle" w="med" len="med"/>
              </a:ln>
            </p:spPr>
          </p:cxnSp>
          <p:sp>
            <p:nvSpPr>
              <p:cNvPr id="268" name="Google Shape;268;p7"/>
              <p:cNvSpPr/>
              <p:nvPr/>
            </p:nvSpPr>
            <p:spPr>
              <a:xfrm>
                <a:off x="6218197" y="3720168"/>
                <a:ext cx="871537" cy="590990"/>
              </a:xfrm>
              <a:prstGeom prst="flowChartDecision">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cxnSp>
            <p:nvCxnSpPr>
              <p:cNvPr id="269" name="Google Shape;269;p7"/>
              <p:cNvCxnSpPr/>
              <p:nvPr/>
            </p:nvCxnSpPr>
            <p:spPr>
              <a:xfrm>
                <a:off x="5639336" y="3015341"/>
                <a:ext cx="509700" cy="6000"/>
              </a:xfrm>
              <a:prstGeom prst="straightConnector1">
                <a:avLst/>
              </a:prstGeom>
              <a:noFill/>
              <a:ln w="9525" cap="flat" cmpd="sng">
                <a:solidFill>
                  <a:schemeClr val="dk2"/>
                </a:solidFill>
                <a:prstDash val="solid"/>
                <a:round/>
                <a:headEnd type="none" w="sm" len="sm"/>
                <a:tailEnd type="triangle" w="med" len="med"/>
              </a:ln>
            </p:spPr>
          </p:cxnSp>
          <p:sp>
            <p:nvSpPr>
              <p:cNvPr id="270" name="Google Shape;270;p7"/>
              <p:cNvSpPr txBox="1"/>
              <p:nvPr/>
            </p:nvSpPr>
            <p:spPr>
              <a:xfrm>
                <a:off x="5631292" y="2774774"/>
                <a:ext cx="439200" cy="13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Code Pro"/>
                    <a:ea typeface="Source Code Pro"/>
                    <a:cs typeface="Source Code Pro"/>
                    <a:sym typeface="Source Code Pro"/>
                  </a:rPr>
                  <a:t>SIM</a:t>
                </a:r>
                <a:endParaRPr sz="1000" b="0" i="0" u="none" strike="noStrike" cap="none">
                  <a:solidFill>
                    <a:srgbClr val="000000"/>
                  </a:solidFill>
                  <a:latin typeface="Source Code Pro"/>
                  <a:ea typeface="Source Code Pro"/>
                  <a:cs typeface="Source Code Pro"/>
                  <a:sym typeface="Source Code Pro"/>
                </a:endParaRPr>
              </a:p>
            </p:txBody>
          </p:sp>
          <p:sp>
            <p:nvSpPr>
              <p:cNvPr id="271" name="Google Shape;271;p7"/>
              <p:cNvSpPr/>
              <p:nvPr/>
            </p:nvSpPr>
            <p:spPr>
              <a:xfrm>
                <a:off x="6168538" y="2811987"/>
                <a:ext cx="948624" cy="404364"/>
              </a:xfrm>
              <a:prstGeom prst="flowChart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MuTect</a:t>
                </a:r>
                <a:endParaRPr sz="1000" b="0" i="0" u="none" strike="noStrike" cap="none">
                  <a:solidFill>
                    <a:srgbClr val="000000"/>
                  </a:solidFill>
                  <a:latin typeface="Arial"/>
                  <a:ea typeface="Arial"/>
                  <a:cs typeface="Arial"/>
                  <a:sym typeface="Arial"/>
                </a:endParaRPr>
              </a:p>
            </p:txBody>
          </p:sp>
          <p:cxnSp>
            <p:nvCxnSpPr>
              <p:cNvPr id="272" name="Google Shape;272;p7"/>
              <p:cNvCxnSpPr>
                <a:stCxn id="268" idx="2"/>
              </p:cNvCxnSpPr>
              <p:nvPr/>
            </p:nvCxnSpPr>
            <p:spPr>
              <a:xfrm flipH="1">
                <a:off x="6647966" y="4311158"/>
                <a:ext cx="6000" cy="474900"/>
              </a:xfrm>
              <a:prstGeom prst="straightConnector1">
                <a:avLst/>
              </a:prstGeom>
              <a:noFill/>
              <a:ln w="9525" cap="flat" cmpd="sng">
                <a:solidFill>
                  <a:schemeClr val="dk2"/>
                </a:solidFill>
                <a:prstDash val="solid"/>
                <a:round/>
                <a:headEnd type="none" w="sm" len="sm"/>
                <a:tailEnd type="triangle" w="med" len="med"/>
              </a:ln>
            </p:spPr>
          </p:cxnSp>
          <p:sp>
            <p:nvSpPr>
              <p:cNvPr id="273" name="Google Shape;273;p7"/>
              <p:cNvSpPr txBox="1"/>
              <p:nvPr/>
            </p:nvSpPr>
            <p:spPr>
              <a:xfrm>
                <a:off x="5061511" y="3368957"/>
                <a:ext cx="509700" cy="14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Code Pro"/>
                    <a:ea typeface="Source Code Pro"/>
                    <a:cs typeface="Source Code Pro"/>
                    <a:sym typeface="Source Code Pro"/>
                  </a:rPr>
                  <a:t>NÃO</a:t>
                </a:r>
                <a:endParaRPr sz="1000" b="0" i="0" u="none" strike="noStrike" cap="none">
                  <a:solidFill>
                    <a:srgbClr val="000000"/>
                  </a:solidFill>
                  <a:latin typeface="Source Code Pro"/>
                  <a:ea typeface="Source Code Pro"/>
                  <a:cs typeface="Source Code Pro"/>
                  <a:sym typeface="Source Code Pro"/>
                </a:endParaRPr>
              </a:p>
            </p:txBody>
          </p:sp>
          <p:sp>
            <p:nvSpPr>
              <p:cNvPr id="274" name="Google Shape;274;p7"/>
              <p:cNvSpPr/>
              <p:nvPr/>
            </p:nvSpPr>
            <p:spPr>
              <a:xfrm>
                <a:off x="4712080" y="3787400"/>
                <a:ext cx="948624" cy="404364"/>
              </a:xfrm>
              <a:prstGeom prst="flowChart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Snpcall</a:t>
                </a:r>
                <a:endParaRPr sz="1000" b="0" i="0" u="none" strike="noStrike" cap="none">
                  <a:solidFill>
                    <a:srgbClr val="000000"/>
                  </a:solidFill>
                  <a:latin typeface="Arial"/>
                  <a:ea typeface="Arial"/>
                  <a:cs typeface="Arial"/>
                  <a:sym typeface="Arial"/>
                </a:endParaRPr>
              </a:p>
            </p:txBody>
          </p:sp>
          <p:sp>
            <p:nvSpPr>
              <p:cNvPr id="275" name="Google Shape;275;p7"/>
              <p:cNvSpPr/>
              <p:nvPr/>
            </p:nvSpPr>
            <p:spPr>
              <a:xfrm>
                <a:off x="8195384" y="3241056"/>
                <a:ext cx="948624" cy="404364"/>
              </a:xfrm>
              <a:prstGeom prst="flowChart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Anotação do efeito da variante</a:t>
                </a:r>
                <a:endParaRPr sz="1000" b="0" i="0" u="none" strike="noStrike" cap="none">
                  <a:solidFill>
                    <a:srgbClr val="000000"/>
                  </a:solidFill>
                  <a:latin typeface="Arial"/>
                  <a:ea typeface="Arial"/>
                  <a:cs typeface="Arial"/>
                  <a:sym typeface="Arial"/>
                </a:endParaRPr>
              </a:p>
            </p:txBody>
          </p:sp>
          <p:cxnSp>
            <p:nvCxnSpPr>
              <p:cNvPr id="276" name="Google Shape;276;p7"/>
              <p:cNvCxnSpPr/>
              <p:nvPr/>
            </p:nvCxnSpPr>
            <p:spPr>
              <a:xfrm>
                <a:off x="5660717" y="3986633"/>
                <a:ext cx="509700" cy="6000"/>
              </a:xfrm>
              <a:prstGeom prst="straightConnector1">
                <a:avLst/>
              </a:prstGeom>
              <a:noFill/>
              <a:ln w="9525" cap="flat" cmpd="sng">
                <a:solidFill>
                  <a:schemeClr val="dk2"/>
                </a:solidFill>
                <a:prstDash val="solid"/>
                <a:round/>
                <a:headEnd type="none" w="sm" len="sm"/>
                <a:tailEnd type="triangle" w="med" len="med"/>
              </a:ln>
            </p:spPr>
          </p:cxnSp>
          <p:sp>
            <p:nvSpPr>
              <p:cNvPr id="277" name="Google Shape;277;p7"/>
              <p:cNvSpPr/>
              <p:nvPr/>
            </p:nvSpPr>
            <p:spPr>
              <a:xfrm>
                <a:off x="4741517" y="2637509"/>
                <a:ext cx="889777" cy="753307"/>
              </a:xfrm>
              <a:prstGeom prst="flowChartDecision">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 amostras (T e N)</a:t>
                </a:r>
                <a:endParaRPr sz="1000" b="0" i="0" u="none" strike="noStrike" cap="none">
                  <a:solidFill>
                    <a:srgbClr val="000000"/>
                  </a:solidFill>
                  <a:latin typeface="Arial"/>
                  <a:ea typeface="Arial"/>
                  <a:cs typeface="Arial"/>
                  <a:sym typeface="Arial"/>
                </a:endParaRPr>
              </a:p>
            </p:txBody>
          </p:sp>
          <p:cxnSp>
            <p:nvCxnSpPr>
              <p:cNvPr id="278" name="Google Shape;278;p7"/>
              <p:cNvCxnSpPr/>
              <p:nvPr/>
            </p:nvCxnSpPr>
            <p:spPr>
              <a:xfrm>
                <a:off x="7073069" y="3986629"/>
                <a:ext cx="509700" cy="6000"/>
              </a:xfrm>
              <a:prstGeom prst="straightConnector1">
                <a:avLst/>
              </a:prstGeom>
              <a:noFill/>
              <a:ln w="9525" cap="flat" cmpd="sng">
                <a:solidFill>
                  <a:schemeClr val="dk2"/>
                </a:solidFill>
                <a:prstDash val="solid"/>
                <a:round/>
                <a:headEnd type="none" w="sm" len="sm"/>
                <a:tailEnd type="triangle" w="med" len="med"/>
              </a:ln>
            </p:spPr>
          </p:cxnSp>
          <p:cxnSp>
            <p:nvCxnSpPr>
              <p:cNvPr id="279" name="Google Shape;279;p7"/>
              <p:cNvCxnSpPr>
                <a:stCxn id="277" idx="2"/>
              </p:cNvCxnSpPr>
              <p:nvPr/>
            </p:nvCxnSpPr>
            <p:spPr>
              <a:xfrm flipH="1">
                <a:off x="5184606" y="3390816"/>
                <a:ext cx="1800" cy="376500"/>
              </a:xfrm>
              <a:prstGeom prst="straightConnector1">
                <a:avLst/>
              </a:prstGeom>
              <a:noFill/>
              <a:ln w="9525" cap="flat" cmpd="sng">
                <a:solidFill>
                  <a:schemeClr val="dk2"/>
                </a:solidFill>
                <a:prstDash val="solid"/>
                <a:round/>
                <a:headEnd type="none" w="sm" len="sm"/>
                <a:tailEnd type="triangle" w="med" len="med"/>
              </a:ln>
            </p:spPr>
          </p:cxnSp>
          <p:sp>
            <p:nvSpPr>
              <p:cNvPr id="280" name="Google Shape;280;p7"/>
              <p:cNvSpPr txBox="1"/>
              <p:nvPr/>
            </p:nvSpPr>
            <p:spPr>
              <a:xfrm>
                <a:off x="7029799" y="3733062"/>
                <a:ext cx="439200" cy="13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Code Pro"/>
                    <a:ea typeface="Source Code Pro"/>
                    <a:cs typeface="Source Code Pro"/>
                    <a:sym typeface="Source Code Pro"/>
                  </a:rPr>
                  <a:t>SIM</a:t>
                </a:r>
                <a:endParaRPr sz="1000" b="0" i="0" u="none" strike="noStrike" cap="none">
                  <a:solidFill>
                    <a:srgbClr val="000000"/>
                  </a:solidFill>
                  <a:latin typeface="Source Code Pro"/>
                  <a:ea typeface="Source Code Pro"/>
                  <a:cs typeface="Source Code Pro"/>
                  <a:sym typeface="Source Code Pro"/>
                </a:endParaRPr>
              </a:p>
            </p:txBody>
          </p:sp>
          <p:sp>
            <p:nvSpPr>
              <p:cNvPr id="281" name="Google Shape;281;p7"/>
              <p:cNvSpPr/>
              <p:nvPr/>
            </p:nvSpPr>
            <p:spPr>
              <a:xfrm>
                <a:off x="7595656" y="3824222"/>
                <a:ext cx="693557" cy="404364"/>
              </a:xfrm>
              <a:prstGeom prst="flowChartProcess">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filter.sh</a:t>
                </a:r>
                <a:endParaRPr sz="1000" b="0" i="0" u="none" strike="noStrike" cap="none">
                  <a:solidFill>
                    <a:srgbClr val="000000"/>
                  </a:solidFill>
                  <a:latin typeface="Arial"/>
                  <a:ea typeface="Arial"/>
                  <a:cs typeface="Arial"/>
                  <a:sym typeface="Arial"/>
                </a:endParaRPr>
              </a:p>
            </p:txBody>
          </p:sp>
          <p:sp>
            <p:nvSpPr>
              <p:cNvPr id="282" name="Google Shape;282;p7"/>
              <p:cNvSpPr txBox="1"/>
              <p:nvPr/>
            </p:nvSpPr>
            <p:spPr>
              <a:xfrm>
                <a:off x="6502756" y="4411520"/>
                <a:ext cx="509700" cy="14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Code Pro"/>
                    <a:ea typeface="Source Code Pro"/>
                    <a:cs typeface="Source Code Pro"/>
                    <a:sym typeface="Source Code Pro"/>
                  </a:rPr>
                  <a:t>NÃO</a:t>
                </a:r>
                <a:endParaRPr sz="1000" b="0" i="0" u="none" strike="noStrike" cap="none">
                  <a:solidFill>
                    <a:srgbClr val="000000"/>
                  </a:solidFill>
                  <a:latin typeface="Source Code Pro"/>
                  <a:ea typeface="Source Code Pro"/>
                  <a:cs typeface="Source Code Pro"/>
                  <a:sym typeface="Source Code Pro"/>
                </a:endParaRPr>
              </a:p>
            </p:txBody>
          </p:sp>
          <p:sp>
            <p:nvSpPr>
              <p:cNvPr id="283" name="Google Shape;283;p7"/>
              <p:cNvSpPr/>
              <p:nvPr/>
            </p:nvSpPr>
            <p:spPr>
              <a:xfrm>
                <a:off x="6278495" y="4841232"/>
                <a:ext cx="693557" cy="404364"/>
              </a:xfrm>
              <a:prstGeom prst="flowChartProcess">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hard_filter.sh</a:t>
                </a:r>
                <a:endParaRPr sz="1000" b="0" i="0" u="none" strike="noStrike" cap="none">
                  <a:solidFill>
                    <a:srgbClr val="000000"/>
                  </a:solidFill>
                  <a:latin typeface="Arial"/>
                  <a:ea typeface="Arial"/>
                  <a:cs typeface="Arial"/>
                  <a:sym typeface="Arial"/>
                </a:endParaRPr>
              </a:p>
            </p:txBody>
          </p:sp>
          <p:cxnSp>
            <p:nvCxnSpPr>
              <p:cNvPr id="284" name="Google Shape;284;p7"/>
              <p:cNvCxnSpPr>
                <a:stCxn id="283" idx="3"/>
              </p:cNvCxnSpPr>
              <p:nvPr/>
            </p:nvCxnSpPr>
            <p:spPr>
              <a:xfrm>
                <a:off x="6972052" y="5043414"/>
                <a:ext cx="666600" cy="3300"/>
              </a:xfrm>
              <a:prstGeom prst="straightConnector1">
                <a:avLst/>
              </a:prstGeom>
              <a:noFill/>
              <a:ln w="9525" cap="flat" cmpd="sng">
                <a:solidFill>
                  <a:schemeClr val="dk2"/>
                </a:solidFill>
                <a:prstDash val="solid"/>
                <a:round/>
                <a:headEnd type="none" w="sm" len="sm"/>
                <a:tailEnd type="triangle" w="med" len="med"/>
              </a:ln>
            </p:spPr>
          </p:cxnSp>
          <p:sp>
            <p:nvSpPr>
              <p:cNvPr id="285" name="Google Shape;285;p7"/>
              <p:cNvSpPr/>
              <p:nvPr/>
            </p:nvSpPr>
            <p:spPr>
              <a:xfrm>
                <a:off x="7638425" y="4856693"/>
                <a:ext cx="785754" cy="376587"/>
              </a:xfrm>
              <a:prstGeom prst="flowChartProcess">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Separando as amostras</a:t>
                </a:r>
                <a:endParaRPr sz="1000" b="0" i="0" u="none" strike="noStrike" cap="none">
                  <a:solidFill>
                    <a:srgbClr val="000000"/>
                  </a:solidFill>
                  <a:latin typeface="Arial"/>
                  <a:ea typeface="Arial"/>
                  <a:cs typeface="Arial"/>
                  <a:sym typeface="Arial"/>
                </a:endParaRPr>
              </a:p>
            </p:txBody>
          </p:sp>
          <p:cxnSp>
            <p:nvCxnSpPr>
              <p:cNvPr id="286" name="Google Shape;286;p7"/>
              <p:cNvCxnSpPr>
                <a:stCxn id="281" idx="2"/>
              </p:cNvCxnSpPr>
              <p:nvPr/>
            </p:nvCxnSpPr>
            <p:spPr>
              <a:xfrm>
                <a:off x="7942435" y="4228586"/>
                <a:ext cx="6000" cy="578400"/>
              </a:xfrm>
              <a:prstGeom prst="straightConnector1">
                <a:avLst/>
              </a:prstGeom>
              <a:noFill/>
              <a:ln w="9525" cap="flat" cmpd="sng">
                <a:solidFill>
                  <a:schemeClr val="dk2"/>
                </a:solidFill>
                <a:prstDash val="solid"/>
                <a:round/>
                <a:headEnd type="none" w="sm" len="sm"/>
                <a:tailEnd type="triangle" w="med" len="med"/>
              </a:ln>
            </p:spPr>
          </p:cxnSp>
          <p:cxnSp>
            <p:nvCxnSpPr>
              <p:cNvPr id="287" name="Google Shape;287;p7"/>
              <p:cNvCxnSpPr>
                <a:stCxn id="285" idx="3"/>
              </p:cNvCxnSpPr>
              <p:nvPr/>
            </p:nvCxnSpPr>
            <p:spPr>
              <a:xfrm>
                <a:off x="8424179" y="5044987"/>
                <a:ext cx="421500" cy="9900"/>
              </a:xfrm>
              <a:prstGeom prst="straightConnector1">
                <a:avLst/>
              </a:prstGeom>
              <a:noFill/>
              <a:ln w="9525" cap="flat" cmpd="sng">
                <a:solidFill>
                  <a:schemeClr val="dk2"/>
                </a:solidFill>
                <a:prstDash val="solid"/>
                <a:round/>
                <a:headEnd type="none" w="sm" len="sm"/>
                <a:tailEnd type="none" w="sm" len="sm"/>
              </a:ln>
            </p:spPr>
          </p:cxnSp>
          <p:cxnSp>
            <p:nvCxnSpPr>
              <p:cNvPr id="288" name="Google Shape;288;p7"/>
              <p:cNvCxnSpPr/>
              <p:nvPr/>
            </p:nvCxnSpPr>
            <p:spPr>
              <a:xfrm rot="10800000">
                <a:off x="8838070" y="3672509"/>
                <a:ext cx="11700" cy="1390500"/>
              </a:xfrm>
              <a:prstGeom prst="straightConnector1">
                <a:avLst/>
              </a:prstGeom>
              <a:noFill/>
              <a:ln w="9525" cap="flat" cmpd="sng">
                <a:solidFill>
                  <a:schemeClr val="dk2"/>
                </a:solidFill>
                <a:prstDash val="solid"/>
                <a:round/>
                <a:headEnd type="none" w="sm" len="sm"/>
                <a:tailEnd type="triangle" w="med" len="med"/>
              </a:ln>
            </p:spPr>
          </p:cxnSp>
          <p:cxnSp>
            <p:nvCxnSpPr>
              <p:cNvPr id="289" name="Google Shape;289;p7"/>
              <p:cNvCxnSpPr/>
              <p:nvPr/>
            </p:nvCxnSpPr>
            <p:spPr>
              <a:xfrm rot="10800000" flipH="1">
                <a:off x="7117162" y="3012369"/>
                <a:ext cx="1438500" cy="1800"/>
              </a:xfrm>
              <a:prstGeom prst="straightConnector1">
                <a:avLst/>
              </a:prstGeom>
              <a:noFill/>
              <a:ln w="9525" cap="flat" cmpd="sng">
                <a:solidFill>
                  <a:schemeClr val="dk2"/>
                </a:solidFill>
                <a:prstDash val="solid"/>
                <a:round/>
                <a:headEnd type="none" w="sm" len="sm"/>
                <a:tailEnd type="none" w="sm" len="sm"/>
              </a:ln>
            </p:spPr>
          </p:cxnSp>
          <p:cxnSp>
            <p:nvCxnSpPr>
              <p:cNvPr id="290" name="Google Shape;290;p7"/>
              <p:cNvCxnSpPr/>
              <p:nvPr/>
            </p:nvCxnSpPr>
            <p:spPr>
              <a:xfrm>
                <a:off x="8555763" y="3012349"/>
                <a:ext cx="3900" cy="194100"/>
              </a:xfrm>
              <a:prstGeom prst="straightConnector1">
                <a:avLst/>
              </a:prstGeom>
              <a:noFill/>
              <a:ln w="9525" cap="flat" cmpd="sng">
                <a:solidFill>
                  <a:schemeClr val="dk2"/>
                </a:solidFill>
                <a:prstDash val="solid"/>
                <a:round/>
                <a:headEnd type="none" w="sm" len="sm"/>
                <a:tailEnd type="triangle" w="med" len="med"/>
              </a:ln>
            </p:spPr>
          </p:cxnSp>
        </p:grpSp>
        <p:cxnSp>
          <p:nvCxnSpPr>
            <p:cNvPr id="291" name="Google Shape;291;p7"/>
            <p:cNvCxnSpPr/>
            <p:nvPr/>
          </p:nvCxnSpPr>
          <p:spPr>
            <a:xfrm>
              <a:off x="3853517" y="1975101"/>
              <a:ext cx="289500" cy="4500"/>
            </a:xfrm>
            <a:prstGeom prst="straightConnector1">
              <a:avLst/>
            </a:prstGeom>
            <a:noFill/>
            <a:ln w="9525" cap="flat" cmpd="sng">
              <a:solidFill>
                <a:schemeClr val="dk2"/>
              </a:solidFill>
              <a:prstDash val="solid"/>
              <a:round/>
              <a:headEnd type="none" w="sm" len="sm"/>
              <a:tailEnd type="triangle" w="med" len="med"/>
            </a:ln>
          </p:spPr>
        </p:cxnSp>
      </p:grpSp>
      <p:sp>
        <p:nvSpPr>
          <p:cNvPr id="292" name="Google Shape;292;p7"/>
          <p:cNvSpPr txBox="1"/>
          <p:nvPr/>
        </p:nvSpPr>
        <p:spPr>
          <a:xfrm>
            <a:off x="8051801" y="4399300"/>
            <a:ext cx="1903085"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Cohort e WGS</a:t>
            </a:r>
            <a:endParaRPr/>
          </a:p>
          <a:p>
            <a:pPr marL="0" marR="0" lvl="0" indent="0" algn="ctr" rtl="0">
              <a:spcBef>
                <a:spcPts val="0"/>
              </a:spcBef>
              <a:spcAft>
                <a:spcPts val="0"/>
              </a:spcAft>
              <a:buNone/>
            </a:pPr>
            <a:r>
              <a:rPr lang="en-US" sz="1000">
                <a:solidFill>
                  <a:schemeClr val="dk1"/>
                </a:solidFill>
                <a:latin typeface="Calibri"/>
                <a:ea typeface="Calibri"/>
                <a:cs typeface="Calibri"/>
                <a:sym typeface="Calibri"/>
              </a:rPr>
              <a:t>(Mais de 100 amostras)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963" name="Google Shape;963;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964" name="Google Shape;964;p69"/>
          <p:cNvPicPr preferRelativeResize="0"/>
          <p:nvPr/>
        </p:nvPicPr>
        <p:blipFill rotWithShape="1">
          <a:blip r:embed="rId3">
            <a:alphaModFix/>
          </a:blip>
          <a:srcRect/>
          <a:stretch/>
        </p:blipFill>
        <p:spPr>
          <a:xfrm>
            <a:off x="219075" y="-14288"/>
            <a:ext cx="11753850" cy="6886575"/>
          </a:xfrm>
          <a:prstGeom prst="rect">
            <a:avLst/>
          </a:prstGeom>
          <a:noFill/>
          <a:ln>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70"/>
          <p:cNvSpPr txBox="1">
            <a:spLocks noGrp="1"/>
          </p:cNvSpPr>
          <p:nvPr>
            <p:ph type="title"/>
          </p:nvPr>
        </p:nvSpPr>
        <p:spPr>
          <a:xfrm>
            <a:off x="289560" y="9994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Variant-Quality-Score-Recalibration-VQSR-</a:t>
            </a:r>
            <a:endParaRPr/>
          </a:p>
        </p:txBody>
      </p:sp>
      <p:pic>
        <p:nvPicPr>
          <p:cNvPr id="970" name="Google Shape;970;p70"/>
          <p:cNvPicPr preferRelativeResize="0"/>
          <p:nvPr/>
        </p:nvPicPr>
        <p:blipFill rotWithShape="1">
          <a:blip r:embed="rId3">
            <a:alphaModFix/>
          </a:blip>
          <a:srcRect/>
          <a:stretch/>
        </p:blipFill>
        <p:spPr>
          <a:xfrm>
            <a:off x="409956" y="1206278"/>
            <a:ext cx="10595610" cy="4800600"/>
          </a:xfrm>
          <a:prstGeom prst="rect">
            <a:avLst/>
          </a:prstGeom>
          <a:noFill/>
          <a:ln>
            <a:noFill/>
          </a:ln>
        </p:spPr>
      </p:pic>
      <p:sp>
        <p:nvSpPr>
          <p:cNvPr id="971" name="Google Shape;971;p70"/>
          <p:cNvSpPr/>
          <p:nvPr/>
        </p:nvSpPr>
        <p:spPr>
          <a:xfrm>
            <a:off x="409956" y="6308749"/>
            <a:ext cx="102748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https://gatk.broadinstitute.org/hc/en-us/articles/360035531612-Variant-Quality-Score-Recalibration-VQSR-</a:t>
            </a:r>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CNNScoreVariants</a:t>
            </a:r>
            <a:endParaRPr/>
          </a:p>
        </p:txBody>
      </p:sp>
      <p:sp>
        <p:nvSpPr>
          <p:cNvPr id="977" name="Google Shape;977;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https://gatk.broadinstitute.org/hc/en-us/community/posts/360073082912-What-is-the-correct-step-VQSR-and-CNNScoreVariants-</a:t>
            </a:r>
            <a:endParaRPr/>
          </a:p>
          <a:p>
            <a:pPr marL="228600" lvl="0" indent="-228600" algn="l" rtl="0">
              <a:lnSpc>
                <a:spcPct val="90000"/>
              </a:lnSpc>
              <a:spcBef>
                <a:spcPts val="1000"/>
              </a:spcBef>
              <a:spcAft>
                <a:spcPts val="0"/>
              </a:spcAft>
              <a:buClr>
                <a:schemeClr val="dk1"/>
              </a:buClr>
              <a:buSzPts val="2800"/>
              <a:buChar char="•"/>
            </a:pPr>
            <a:r>
              <a:rPr lang="en-US"/>
              <a:t>VQSR:</a:t>
            </a:r>
            <a:endParaRPr/>
          </a:p>
          <a:p>
            <a:pPr marL="685800" lvl="1" indent="-228600" algn="l" rtl="0">
              <a:lnSpc>
                <a:spcPct val="90000"/>
              </a:lnSpc>
              <a:spcBef>
                <a:spcPts val="500"/>
              </a:spcBef>
              <a:spcAft>
                <a:spcPts val="0"/>
              </a:spcAft>
              <a:buClr>
                <a:schemeClr val="dk1"/>
              </a:buClr>
              <a:buSzPts val="2400"/>
              <a:buChar char="•"/>
            </a:pPr>
            <a:r>
              <a:rPr lang="en-US" u="sng">
                <a:solidFill>
                  <a:schemeClr val="hlink"/>
                </a:solidFill>
                <a:hlinkClick r:id="rId4"/>
              </a:rPr>
              <a:t>https://core.ac.uk/download/pdf/323064116.pdf</a:t>
            </a:r>
            <a:endParaRPr/>
          </a:p>
          <a:p>
            <a:pPr marL="685800" lvl="1" indent="-228600" algn="l" rtl="0">
              <a:lnSpc>
                <a:spcPct val="90000"/>
              </a:lnSpc>
              <a:spcBef>
                <a:spcPts val="500"/>
              </a:spcBef>
              <a:spcAft>
                <a:spcPts val="0"/>
              </a:spcAft>
              <a:buClr>
                <a:schemeClr val="dk1"/>
              </a:buClr>
              <a:buSzPts val="2400"/>
              <a:buChar char="•"/>
            </a:pPr>
            <a:r>
              <a:rPr lang="en-US" u="sng">
                <a:solidFill>
                  <a:schemeClr val="hlink"/>
                </a:solidFill>
                <a:hlinkClick r:id="rId5"/>
              </a:rPr>
              <a:t>https://gatk.broadinstitute.org/hc/en-us/articles/360035890551-Allele-specific-annotation-and-filtering-of-germline-short-variants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Texto do Relatorio/2021</a:t>
            </a:r>
            <a:endParaRPr/>
          </a:p>
        </p:txBody>
      </p:sp>
      <p:sp>
        <p:nvSpPr>
          <p:cNvPr id="983" name="Google Shape;983;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US"/>
              <a:t>No caso das variantes germinativas, para análises de amostras independentes, na versão GATK 4 é recomendado o uso de ferramentas baseadas em Inteligência Artificial, </a:t>
            </a:r>
            <a:r>
              <a:rPr lang="en-US" i="1"/>
              <a:t>CNNScoreVariants</a:t>
            </a:r>
            <a:r>
              <a:rPr lang="en-US"/>
              <a:t>(GATK-Team 2022b) e </a:t>
            </a:r>
            <a:r>
              <a:rPr lang="en-US" i="1"/>
              <a:t>FilterVariantTranches </a:t>
            </a:r>
            <a:r>
              <a:rPr lang="en-US"/>
              <a:t>(GATK-Team 2022d)</a:t>
            </a:r>
            <a:r>
              <a:rPr lang="en-US" i="1"/>
              <a:t>. </a:t>
            </a:r>
            <a:endParaRPr/>
          </a:p>
          <a:p>
            <a:pPr marL="228600" lvl="0" indent="-228600" algn="l" rtl="0">
              <a:lnSpc>
                <a:spcPct val="90000"/>
              </a:lnSpc>
              <a:spcBef>
                <a:spcPts val="1000"/>
              </a:spcBef>
              <a:spcAft>
                <a:spcPts val="0"/>
              </a:spcAft>
              <a:buClr>
                <a:schemeClr val="dk1"/>
              </a:buClr>
              <a:buSzPct val="100000"/>
              <a:buChar char="•"/>
            </a:pPr>
            <a:r>
              <a:rPr lang="en-US"/>
              <a:t>A primeira ferramenta, </a:t>
            </a:r>
            <a:r>
              <a:rPr lang="en-US" i="1"/>
              <a:t>CNNScoreVariants, </a:t>
            </a:r>
            <a:r>
              <a:rPr lang="en-US"/>
              <a:t>usa um modelo computacional pré-treinado (no caso uma Rede Neural Convolucional – CNN), para dar pontuações a cada variante num arquivo VCF. Já o </a:t>
            </a:r>
            <a:r>
              <a:rPr lang="en-US" i="1"/>
              <a:t>FilterVariantTranches</a:t>
            </a:r>
            <a:r>
              <a:rPr lang="en-US"/>
              <a:t>, recebe como parâmetros a faixa das pontuações permissíveis e acessa a alguns recursos que usa como guia para filtrar as variantes. </a:t>
            </a:r>
            <a:endParaRPr/>
          </a:p>
          <a:p>
            <a:pPr marL="228600" lvl="0" indent="-228600" algn="l" rtl="0">
              <a:lnSpc>
                <a:spcPct val="90000"/>
              </a:lnSpc>
              <a:spcBef>
                <a:spcPts val="1000"/>
              </a:spcBef>
              <a:spcAft>
                <a:spcPts val="0"/>
              </a:spcAft>
              <a:buClr>
                <a:schemeClr val="dk1"/>
              </a:buClr>
              <a:buSzPct val="100000"/>
              <a:buChar char="•"/>
            </a:pPr>
            <a:r>
              <a:rPr lang="en-US"/>
              <a:t>A anotação consiste num valor numérico no campo INFO de um VCF. “As faixas são especificadas em porcentagem de sensibilidade às variantes nos arquivos de recursos. Por exemplo, se você especificar faixas INDEL 98.0 e 99.0 usando a pontuação de tipo CNN_1D, o VCF filtrado conterá 2 faixas de filtro para INDELS: CNN_1D_INDEL_Tranche_98.00_99.00 e CNN_1D_INDEL_Tranche_99.00_100.00. As variantes que pontuaram melhor que o percentil 98 de variantes nos recursos passam pelo filtro e terão 'PASS' no campo de filtro. Esperamos que as variantes na parcela CNN_2D_INDEL_Tranche_99.00_100.00 sejam mais sensíveis, mas menos precisas do que CNN_2D_INDEL_Tranche_98.00_99.00, porque as variantes em CNN_2D_INDEL_Tranche_99.00_100.00 têm pontuações mais baixas do que as variantes na parcela CNN_2D_INDEL_Tranche_98.00_99.00. O limite de filtragem das faixas padrão para SNPs é 99,95 e para INDELs é 99,4. Esses limites maximizam a pontuação F1 (a média harmônica de sensibilidade e precisão) para dados humanos de genoma inteiro, mas podem precisar ser ajustados para diferentes conjuntos de dados”. (GATK-Team 2022d)</a:t>
            </a:r>
            <a:endParaRPr/>
          </a:p>
          <a:p>
            <a:pPr marL="228600" lvl="0" indent="-11747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smtClean="0"/>
              <a:t>Issues (</a:t>
            </a:r>
            <a:r>
              <a:rPr lang="en-US" dirty="0" err="1" smtClean="0"/>
              <a:t>Estudo</a:t>
            </a:r>
            <a:r>
              <a:rPr lang="en-US" dirty="0" smtClean="0"/>
              <a:t> </a:t>
            </a:r>
            <a:r>
              <a:rPr lang="en-US" dirty="0"/>
              <a:t>Nano (Carol</a:t>
            </a:r>
            <a:r>
              <a:rPr lang="en-US" dirty="0" smtClean="0"/>
              <a:t>))</a:t>
            </a:r>
            <a:endParaRPr dirty="0"/>
          </a:p>
        </p:txBody>
      </p:sp>
      <p:sp>
        <p:nvSpPr>
          <p:cNvPr id="989" name="Google Shape;989;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US"/>
              <a:t>shard-2</a:t>
            </a:r>
            <a:endParaRPr/>
          </a:p>
          <a:p>
            <a:pPr marL="228600" lvl="0" indent="-228600" algn="l" rtl="0">
              <a:lnSpc>
                <a:spcPct val="90000"/>
              </a:lnSpc>
              <a:spcBef>
                <a:spcPts val="1000"/>
              </a:spcBef>
              <a:spcAft>
                <a:spcPts val="0"/>
              </a:spcAft>
              <a:buClr>
                <a:schemeClr val="dk1"/>
              </a:buClr>
              <a:buSzPct val="100000"/>
              <a:buChar char="•"/>
            </a:pPr>
            <a:r>
              <a:rPr lang="en-US"/>
              <a:t>19:10:15.017 INFO  FilterVariantTranches - Found 18 SNPs and 7 indels with INFO score key:CNN_1D.</a:t>
            </a:r>
            <a:endParaRPr/>
          </a:p>
          <a:p>
            <a:pPr marL="228600" lvl="0" indent="-228600" algn="l" rtl="0">
              <a:lnSpc>
                <a:spcPct val="90000"/>
              </a:lnSpc>
              <a:spcBef>
                <a:spcPts val="1000"/>
              </a:spcBef>
              <a:spcAft>
                <a:spcPts val="0"/>
              </a:spcAft>
              <a:buClr>
                <a:schemeClr val="dk1"/>
              </a:buClr>
              <a:buSzPct val="100000"/>
              <a:buChar char="•"/>
            </a:pPr>
            <a:r>
              <a:rPr lang="en-US"/>
              <a:t>19:10:15.017 INFO  FilterVariantTranches - Found 14 SNPs and </a:t>
            </a:r>
            <a:r>
              <a:rPr lang="en-US">
                <a:solidFill>
                  <a:srgbClr val="C00000"/>
                </a:solidFill>
              </a:rPr>
              <a:t>0 indels </a:t>
            </a:r>
            <a:r>
              <a:rPr lang="en-US"/>
              <a:t>in the resources.</a:t>
            </a:r>
            <a:endParaRPr/>
          </a:p>
          <a:p>
            <a:pPr marL="228600" lvl="0" indent="-228600" algn="l" rtl="0">
              <a:lnSpc>
                <a:spcPct val="90000"/>
              </a:lnSpc>
              <a:spcBef>
                <a:spcPts val="1000"/>
              </a:spcBef>
              <a:spcAft>
                <a:spcPts val="0"/>
              </a:spcAft>
              <a:buClr>
                <a:schemeClr val="dk1"/>
              </a:buClr>
              <a:buSzPct val="100000"/>
              <a:buChar char="•"/>
            </a:pPr>
            <a:r>
              <a:rPr lang="en-US"/>
              <a:t>19:10:15.017 INFO  FilterVariantTranches - Filtered 0 SNPs out of 18 and filtered 0 indels out of 7 with INFO score: CNN_1D.</a:t>
            </a:r>
            <a:endParaRPr/>
          </a:p>
          <a:p>
            <a:pPr marL="228600" lvl="0" indent="-228600" algn="l" rtl="0">
              <a:lnSpc>
                <a:spcPct val="90000"/>
              </a:lnSpc>
              <a:spcBef>
                <a:spcPts val="1000"/>
              </a:spcBef>
              <a:spcAft>
                <a:spcPts val="0"/>
              </a:spcAft>
              <a:buClr>
                <a:schemeClr val="dk1"/>
              </a:buClr>
              <a:buSzPct val="100000"/>
              <a:buChar char="•"/>
            </a:pPr>
            <a:r>
              <a:rPr lang="en-US"/>
              <a:t>19:10:15.023 INFO  FilterVariantTranches - Shutting down engine</a:t>
            </a:r>
            <a:endParaRPr/>
          </a:p>
          <a:p>
            <a:pPr marL="228600" lvl="0" indent="-228600" algn="l" rtl="0">
              <a:lnSpc>
                <a:spcPct val="90000"/>
              </a:lnSpc>
              <a:spcBef>
                <a:spcPts val="1000"/>
              </a:spcBef>
              <a:spcAft>
                <a:spcPts val="0"/>
              </a:spcAft>
              <a:buClr>
                <a:schemeClr val="dk1"/>
              </a:buClr>
              <a:buSzPct val="100000"/>
              <a:buChar char="•"/>
            </a:pPr>
            <a:r>
              <a:rPr lang="en-US"/>
              <a:t>[September 2, 2021 7:10:15 PM GMT] org.broadinstitute.hellbender.tools.walkers.vqsr.FilterVariantTranches done. Elapsed time: 0.02 minutes.</a:t>
            </a:r>
            <a:endParaRPr/>
          </a:p>
          <a:p>
            <a:pPr marL="228600" lvl="0" indent="-228600" algn="l" rtl="0">
              <a:lnSpc>
                <a:spcPct val="90000"/>
              </a:lnSpc>
              <a:spcBef>
                <a:spcPts val="1000"/>
              </a:spcBef>
              <a:spcAft>
                <a:spcPts val="0"/>
              </a:spcAft>
              <a:buClr>
                <a:schemeClr val="dk1"/>
              </a:buClr>
              <a:buSzPct val="100000"/>
              <a:buChar char="•"/>
            </a:pPr>
            <a:r>
              <a:rPr lang="en-US"/>
              <a:t>Runtime.totalMemory()=2053111808</a:t>
            </a:r>
            <a:endParaRPr/>
          </a:p>
          <a:p>
            <a:pPr marL="228600" lvl="0" indent="-228600" algn="l" rtl="0">
              <a:lnSpc>
                <a:spcPct val="90000"/>
              </a:lnSpc>
              <a:spcBef>
                <a:spcPts val="1000"/>
              </a:spcBef>
              <a:spcAft>
                <a:spcPts val="0"/>
              </a:spcAft>
              <a:buClr>
                <a:schemeClr val="dk1"/>
              </a:buClr>
              <a:buSzPct val="100000"/>
              <a:buChar char="•"/>
            </a:pPr>
            <a:r>
              <a:rPr lang="en-US"/>
              <a:t>***********************************************************************</a:t>
            </a:r>
            <a:endParaRPr/>
          </a:p>
          <a:p>
            <a:pPr marL="228600" lvl="0" indent="-11747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A USER ERROR has occurred: Bad input: Indels are present in input VCF, but cannot be filtered because no overlapping indels were found in the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Germline</a:t>
            </a:r>
            <a:endParaRPr/>
          </a:p>
        </p:txBody>
      </p:sp>
      <p:sp>
        <p:nvSpPr>
          <p:cNvPr id="995" name="Google Shape;995;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90000"/>
              </a:lnSpc>
              <a:spcBef>
                <a:spcPts val="0"/>
              </a:spcBef>
              <a:spcAft>
                <a:spcPts val="0"/>
              </a:spcAft>
              <a:buClr>
                <a:schemeClr val="dk1"/>
              </a:buClr>
              <a:buSzPct val="100000"/>
              <a:buChar char="•"/>
            </a:pPr>
            <a:r>
              <a:rPr lang="en-US"/>
              <a:t>Single sample variant discovery uses HaplotypeCaller in its default single-sample mode to call variants in an analysis-ready BAM file. The VCF that HaplotypeCaller emits errs on the side of sensitivity, so some filtering is often desired. To filter variants first run the </a:t>
            </a:r>
            <a:r>
              <a:rPr lang="en-US" b="1" i="1"/>
              <a:t>CNNScoreVariants</a:t>
            </a:r>
            <a:r>
              <a:rPr lang="en-US"/>
              <a:t> tool. This tool annotates each variant with a score indicating the model's prediction of the quality of each variant. To apply filters based on those scores run the </a:t>
            </a:r>
            <a:r>
              <a:rPr lang="en-US" b="1" i="1"/>
              <a:t>FIlterVariantTranches</a:t>
            </a:r>
            <a:r>
              <a:rPr lang="en-US"/>
              <a:t> tool with SNP and INDEL sensitivity tranches appropriate for your task.</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hlinkClick r:id="rId3"/>
              </a:rPr>
              <a:t>https://github.com/broadinstitute/gatk/tree/master/scripts</a:t>
            </a:r>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hlinkClick r:id="rId4"/>
              </a:rPr>
              <a:t>https://github.com/broadinstitute/gatk/tree/master/scripts/cnn_variant_wdl</a:t>
            </a:r>
            <a:endParaRPr/>
          </a:p>
          <a:p>
            <a:pPr marL="228600" lvl="0" indent="-228600" algn="l" rtl="0">
              <a:lnSpc>
                <a:spcPct val="90000"/>
              </a:lnSpc>
              <a:spcBef>
                <a:spcPts val="1000"/>
              </a:spcBef>
              <a:spcAft>
                <a:spcPts val="0"/>
              </a:spcAft>
              <a:buClr>
                <a:schemeClr val="dk1"/>
              </a:buClr>
              <a:buSzPct val="100000"/>
              <a:buChar char="•"/>
            </a:pPr>
            <a:r>
              <a:rPr lang="en-US"/>
              <a:t>https://github.com/broadinstitute/gatk/tree/master/scripts/cnn_variant_cromwell_tests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01" name="Google Shape;1001;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002" name="Google Shape;1002;p75"/>
          <p:cNvPicPr preferRelativeResize="0"/>
          <p:nvPr/>
        </p:nvPicPr>
        <p:blipFill rotWithShape="1">
          <a:blip r:embed="rId3">
            <a:alphaModFix/>
          </a:blip>
          <a:srcRect/>
          <a:stretch/>
        </p:blipFill>
        <p:spPr>
          <a:xfrm>
            <a:off x="838200" y="365125"/>
            <a:ext cx="10801350" cy="4248150"/>
          </a:xfrm>
          <a:prstGeom prst="rect">
            <a:avLst/>
          </a:prstGeom>
          <a:noFill/>
          <a:ln>
            <a:noFill/>
          </a:ln>
        </p:spPr>
      </p:pic>
      <p:sp>
        <p:nvSpPr>
          <p:cNvPr id="1003" name="Google Shape;1003;p75"/>
          <p:cNvSpPr/>
          <p:nvPr/>
        </p:nvSpPr>
        <p:spPr>
          <a:xfrm>
            <a:off x="838200" y="6311900"/>
            <a:ext cx="10400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https://gatk.broadinstitute.org/hc/en-us/community/posts/360056456092-FilterVariantTranches-User-error</a:t>
            </a:r>
            <a:endParaRPr/>
          </a:p>
        </p:txBody>
      </p:sp>
      <p:sp>
        <p:nvSpPr>
          <p:cNvPr id="1004" name="Google Shape;1004;p75"/>
          <p:cNvSpPr/>
          <p:nvPr/>
        </p:nvSpPr>
        <p:spPr>
          <a:xfrm>
            <a:off x="4104861" y="3856383"/>
            <a:ext cx="6838122" cy="218660"/>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p75"/>
          <p:cNvSpPr/>
          <p:nvPr/>
        </p:nvSpPr>
        <p:spPr>
          <a:xfrm>
            <a:off x="997226" y="4190100"/>
            <a:ext cx="2710070" cy="262629"/>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Proposta para </a:t>
            </a:r>
            <a:r>
              <a:rPr lang="en-US" i="1"/>
              <a:t>FilterVariantTranches </a:t>
            </a:r>
            <a:r>
              <a:rPr lang="en-US"/>
              <a:t>:	</a:t>
            </a:r>
            <a:endParaRPr/>
          </a:p>
        </p:txBody>
      </p:sp>
      <p:sp>
        <p:nvSpPr>
          <p:cNvPr id="1011" name="Google Shape;1011;p76"/>
          <p:cNvSpPr txBox="1">
            <a:spLocks noGrp="1"/>
          </p:cNvSpPr>
          <p:nvPr>
            <p:ph type="body" idx="1"/>
          </p:nvPr>
        </p:nvSpPr>
        <p:spPr>
          <a:xfrm>
            <a:off x="838200" y="1550504"/>
            <a:ext cx="10515600" cy="4626459"/>
          </a:xfrm>
          <a:prstGeom prst="rect">
            <a:avLst/>
          </a:prstGeom>
          <a:noFill/>
          <a:ln>
            <a:noFill/>
          </a:ln>
        </p:spPr>
        <p:txBody>
          <a:bodyPr spcFirstLastPara="1" wrap="square" lIns="91425" tIns="45700" rIns="91425" bIns="45700" anchor="t" anchorCtr="0">
            <a:normAutofit fontScale="47500" lnSpcReduction="20000"/>
          </a:bodyPr>
          <a:lstStyle/>
          <a:p>
            <a:pPr marL="228600" lvl="0" indent="-228600" algn="l" rtl="0">
              <a:lnSpc>
                <a:spcPct val="90000"/>
              </a:lnSpc>
              <a:spcBef>
                <a:spcPts val="0"/>
              </a:spcBef>
              <a:spcAft>
                <a:spcPts val="0"/>
              </a:spcAft>
              <a:buClr>
                <a:schemeClr val="dk1"/>
              </a:buClr>
              <a:buSzPct val="100000"/>
              <a:buChar char="•"/>
            </a:pPr>
            <a:r>
              <a:rPr lang="en-US" b="1"/>
              <a:t>Avaliar resources:</a:t>
            </a:r>
            <a:endParaRPr/>
          </a:p>
          <a:p>
            <a:pPr marL="0" lvl="0" indent="0" algn="l" rtl="0">
              <a:lnSpc>
                <a:spcPct val="90000"/>
              </a:lnSpc>
              <a:spcBef>
                <a:spcPts val="1000"/>
              </a:spcBef>
              <a:spcAft>
                <a:spcPts val="0"/>
              </a:spcAft>
              <a:buClr>
                <a:schemeClr val="dk1"/>
              </a:buClr>
              <a:buSzPct val="100000"/>
              <a:buNone/>
            </a:pPr>
            <a:r>
              <a:rPr lang="en-US"/>
              <a:t>FilterVariantTranches \</a:t>
            </a:r>
            <a:endParaRPr/>
          </a:p>
          <a:p>
            <a:pPr marL="0" lvl="0" indent="0" algn="l" rtl="0">
              <a:lnSpc>
                <a:spcPct val="90000"/>
              </a:lnSpc>
              <a:spcBef>
                <a:spcPts val="1000"/>
              </a:spcBef>
              <a:spcAft>
                <a:spcPts val="0"/>
              </a:spcAft>
              <a:buClr>
                <a:schemeClr val="dk1"/>
              </a:buClr>
              <a:buSzPct val="100000"/>
              <a:buNone/>
            </a:pPr>
            <a:r>
              <a:rPr lang="en-US"/>
              <a:t>-V /cromwell-executions/VariantStudy_INCA_v1/e45744e1-ae8d-4f3c-9e7e-5f2c5ff53882/call-HaplotypeCallerGvcf_GATK4/shard-39/HaplotypeCallerGvcf_GATK4/c4dcddfa-c364-4d66-a69e-51a531d682ee/call-FilterVariantTranches/inputs/2033626005/S-50.hg38.vcf.gz \</a:t>
            </a:r>
            <a:endParaRPr/>
          </a:p>
          <a:p>
            <a:pPr marL="0" lvl="0" indent="0" algn="l" rtl="0">
              <a:lnSpc>
                <a:spcPct val="90000"/>
              </a:lnSpc>
              <a:spcBef>
                <a:spcPts val="1000"/>
              </a:spcBef>
              <a:spcAft>
                <a:spcPts val="0"/>
              </a:spcAft>
              <a:buClr>
                <a:schemeClr val="dk1"/>
              </a:buClr>
              <a:buSzPct val="100000"/>
              <a:buNone/>
            </a:pPr>
            <a:r>
              <a:rPr lang="en-US"/>
              <a:t>--output S-50.hg38_cnn_filtered.vcf.gz \</a:t>
            </a:r>
            <a:endParaRPr/>
          </a:p>
          <a:p>
            <a:pPr marL="0" lvl="0" indent="0" algn="l" rtl="0">
              <a:lnSpc>
                <a:spcPct val="90000"/>
              </a:lnSpc>
              <a:spcBef>
                <a:spcPts val="1000"/>
              </a:spcBef>
              <a:spcAft>
                <a:spcPts val="0"/>
              </a:spcAft>
              <a:buClr>
                <a:schemeClr val="dk1"/>
              </a:buClr>
              <a:buSzPct val="100000"/>
              <a:buNone/>
            </a:pPr>
            <a:r>
              <a:rPr lang="en-US"/>
              <a:t>--resource /cromwell-executions/VariantStudy_INCA_v1/e45744e1-ae8d-4f3c-9e7e-5f2c5ff53882/call-HaplotypeCallerGvcf_GATK4/shard-39/HaplotypeCallerGvcf_GATK4/c4dcddfa-c364-4d66-a69e-51a531d682ee/call-FilterVariantTranches/inputs/497750659/hapmap_3.3.hg38.vcf.gz -resource /cromwell-executions/VariantStudy_INCA_v1/e45744e1-ae8d-4f3c-9e7e-5f2c5ff53882/call-HaplotypeCallerGvcf_GATK4/shard-39/HaplotypeCallerGvcf_GATK4/c4dcddfa-c364-4d66-a69e-51a531d682ee/call-FilterVariantTranches/inputs/497750659/</a:t>
            </a:r>
            <a:r>
              <a:rPr lang="en-US">
                <a:solidFill>
                  <a:srgbClr val="C55A11"/>
                </a:solidFill>
              </a:rPr>
              <a:t>1000G_phase1.snps.high_confidence.hg38.vcf.gz</a:t>
            </a:r>
            <a:r>
              <a:rPr lang="en-US"/>
              <a:t> -resource /cromwell-executions/VariantStudy_INCA_v1/e45744e1-ae8d-4f3c-9e7e-5f2c5ff53882/call-HaplotypeCallerGvcf_GATK4/shard-39/HaplotypeCallerGvcf_GATK4/c4dcddfa-c364-4d66-a69e-51a531d682ee/call-FilterVariantTranches/inputs/497750659/</a:t>
            </a:r>
            <a:r>
              <a:rPr lang="en-US">
                <a:solidFill>
                  <a:srgbClr val="C55A11"/>
                </a:solidFill>
              </a:rPr>
              <a:t>Mills_and_1000G_gold_standard.indels.hg38.vcf.gz</a:t>
            </a:r>
            <a:r>
              <a:rPr lang="en-US"/>
              <a:t> \</a:t>
            </a:r>
            <a:endParaRPr/>
          </a:p>
          <a:p>
            <a:pPr marL="0" lvl="0" indent="0" algn="l" rtl="0">
              <a:lnSpc>
                <a:spcPct val="90000"/>
              </a:lnSpc>
              <a:spcBef>
                <a:spcPts val="1000"/>
              </a:spcBef>
              <a:spcAft>
                <a:spcPts val="0"/>
              </a:spcAft>
              <a:buClr>
                <a:schemeClr val="dk1"/>
              </a:buClr>
              <a:buSzPct val="100000"/>
              <a:buNone/>
            </a:pPr>
            <a:r>
              <a:rPr lang="en-US"/>
              <a:t>--info-key CNN_1D \</a:t>
            </a:r>
            <a:endParaRPr/>
          </a:p>
          <a:p>
            <a:pPr marL="0" lvl="0" indent="0" algn="l" rtl="0">
              <a:lnSpc>
                <a:spcPct val="90000"/>
              </a:lnSpc>
              <a:spcBef>
                <a:spcPts val="1000"/>
              </a:spcBef>
              <a:spcAft>
                <a:spcPts val="0"/>
              </a:spcAft>
              <a:buClr>
                <a:schemeClr val="dk1"/>
              </a:buClr>
              <a:buSzPct val="100000"/>
              <a:buNone/>
            </a:pPr>
            <a:r>
              <a:rPr lang="en-US"/>
              <a:t> --snp-tranche 99.9  \</a:t>
            </a:r>
            <a:endParaRPr/>
          </a:p>
          <a:p>
            <a:pPr marL="0" lvl="0" indent="0" algn="l" rtl="0">
              <a:lnSpc>
                <a:spcPct val="90000"/>
              </a:lnSpc>
              <a:spcBef>
                <a:spcPts val="1000"/>
              </a:spcBef>
              <a:spcAft>
                <a:spcPts val="0"/>
              </a:spcAft>
              <a:buClr>
                <a:schemeClr val="dk1"/>
              </a:buClr>
              <a:buSzPct val="100000"/>
              <a:buNone/>
            </a:pPr>
            <a:r>
              <a:rPr lang="en-US"/>
              <a:t> --indel-tranche 99.5  \`</a:t>
            </a:r>
            <a:endParaRPr/>
          </a:p>
          <a:p>
            <a:pPr marL="0" lvl="0" indent="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b="1"/>
              <a:t>Control de erros. </a:t>
            </a:r>
            <a:r>
              <a:rPr lang="en-US"/>
              <a:t>Que passa com a tarefa FilterPass, criaria arquivos com header, info, mas com ninhuma linha variante:</a:t>
            </a:r>
            <a:endParaRPr/>
          </a:p>
          <a:p>
            <a:pPr marL="685800" lvl="1" indent="-228600" algn="l" rtl="0">
              <a:lnSpc>
                <a:spcPct val="90000"/>
              </a:lnSpc>
              <a:spcBef>
                <a:spcPts val="500"/>
              </a:spcBef>
              <a:spcAft>
                <a:spcPts val="0"/>
              </a:spcAft>
              <a:buClr>
                <a:schemeClr val="dk1"/>
              </a:buClr>
              <a:buSzPct val="100000"/>
              <a:buChar char="•"/>
            </a:pPr>
            <a:r>
              <a:rPr lang="en-US" u="sng">
                <a:solidFill>
                  <a:schemeClr val="hlink"/>
                </a:solidFill>
                <a:hlinkClick r:id="rId3"/>
              </a:rPr>
              <a:t>continueOnReturnCode</a:t>
            </a:r>
            <a:r>
              <a:rPr lang="en-US"/>
              <a:t>  (</a:t>
            </a:r>
            <a:r>
              <a:rPr lang="en-US" u="sng">
                <a:solidFill>
                  <a:schemeClr val="hlink"/>
                </a:solidFill>
                <a:hlinkClick r:id="rId3"/>
              </a:rPr>
              <a:t>https://cromwell.readthedocs.io/en/stable/RuntimeAttributes/#continueonreturncode</a:t>
            </a:r>
            <a:r>
              <a:rPr lang="en-US"/>
              <a:t>)</a:t>
            </a:r>
            <a:endParaRPr/>
          </a:p>
          <a:p>
            <a:pPr marL="685800" lvl="1" indent="-144780" algn="l" rtl="0">
              <a:lnSpc>
                <a:spcPct val="90000"/>
              </a:lnSpc>
              <a:spcBef>
                <a:spcPts val="500"/>
              </a:spcBef>
              <a:spcAft>
                <a:spcPts val="0"/>
              </a:spcAft>
              <a:buClr>
                <a:schemeClr val="dk1"/>
              </a:buClr>
              <a:buSzPct val="1000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7"/>
          <p:cNvSpPr txBox="1">
            <a:spLocks noGrp="1"/>
          </p:cNvSpPr>
          <p:nvPr>
            <p:ph type="title"/>
          </p:nvPr>
        </p:nvSpPr>
        <p:spPr>
          <a:xfrm>
            <a:off x="838199" y="365125"/>
            <a:ext cx="1105770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i="1"/>
              <a:t>FilterVariantTranches</a:t>
            </a:r>
            <a:r>
              <a:rPr lang="en-US" sz="3600"/>
              <a:t>. Gerenciamento do erro.</a:t>
            </a:r>
            <a:endParaRPr sz="3600"/>
          </a:p>
        </p:txBody>
      </p:sp>
      <p:sp>
        <p:nvSpPr>
          <p:cNvPr id="1017" name="Google Shape;1017;p77"/>
          <p:cNvSpPr txBox="1">
            <a:spLocks noGrp="1"/>
          </p:cNvSpPr>
          <p:nvPr>
            <p:ph type="body" idx="1"/>
          </p:nvPr>
        </p:nvSpPr>
        <p:spPr>
          <a:xfrm>
            <a:off x="838200" y="5817325"/>
            <a:ext cx="10515600" cy="359637"/>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https://cromwell.readthedocs.io/en/stable/RuntimeAttributes/#continueonreturncode</a:t>
            </a:r>
            <a:endParaRPr/>
          </a:p>
        </p:txBody>
      </p:sp>
      <p:pic>
        <p:nvPicPr>
          <p:cNvPr id="1018" name="Google Shape;1018;p77"/>
          <p:cNvPicPr preferRelativeResize="0"/>
          <p:nvPr/>
        </p:nvPicPr>
        <p:blipFill rotWithShape="1">
          <a:blip r:embed="rId3">
            <a:alphaModFix/>
          </a:blip>
          <a:srcRect/>
          <a:stretch/>
        </p:blipFill>
        <p:spPr>
          <a:xfrm>
            <a:off x="838200" y="1301183"/>
            <a:ext cx="7254377" cy="433503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24" name="Google Shape;1024;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025" name="Google Shape;1025;p78"/>
          <p:cNvPicPr preferRelativeResize="0"/>
          <p:nvPr/>
        </p:nvPicPr>
        <p:blipFill rotWithShape="1">
          <a:blip r:embed="rId3">
            <a:alphaModFix/>
          </a:blip>
          <a:srcRect/>
          <a:stretch/>
        </p:blipFill>
        <p:spPr>
          <a:xfrm>
            <a:off x="838200" y="365125"/>
            <a:ext cx="8934450" cy="5524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99" name="Google Shape;29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0" name="Google Shape;300;p8" descr="https://us.v-cdn.net/5019796/uploads/FileUpload/14/9776f7ed8a07bf2739de877332aad4.png"/>
          <p:cNvPicPr preferRelativeResize="0"/>
          <p:nvPr/>
        </p:nvPicPr>
        <p:blipFill rotWithShape="1">
          <a:blip r:embed="rId3">
            <a:alphaModFix/>
          </a:blip>
          <a:srcRect/>
          <a:stretch/>
        </p:blipFill>
        <p:spPr>
          <a:xfrm>
            <a:off x="104503" y="447675"/>
            <a:ext cx="11864444" cy="5882787"/>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i="1"/>
              <a:t>FilterVariantTranches</a:t>
            </a:r>
            <a:r>
              <a:rPr lang="en-US"/>
              <a:t>. Resources.</a:t>
            </a:r>
            <a:br>
              <a:rPr lang="en-US"/>
            </a:br>
            <a:endParaRPr/>
          </a:p>
        </p:txBody>
      </p:sp>
      <p:sp>
        <p:nvSpPr>
          <p:cNvPr id="1031" name="Google Shape;1031;p79"/>
          <p:cNvSpPr txBox="1">
            <a:spLocks noGrp="1"/>
          </p:cNvSpPr>
          <p:nvPr>
            <p:ph type="body" idx="1"/>
          </p:nvPr>
        </p:nvSpPr>
        <p:spPr>
          <a:xfrm>
            <a:off x="838201" y="3892730"/>
            <a:ext cx="5388428" cy="2574155"/>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90000"/>
              </a:lnSpc>
              <a:spcBef>
                <a:spcPts val="0"/>
              </a:spcBef>
              <a:spcAft>
                <a:spcPts val="0"/>
              </a:spcAft>
              <a:buClr>
                <a:schemeClr val="dk1"/>
              </a:buClr>
              <a:buSzPct val="100000"/>
              <a:buChar char="•"/>
            </a:pPr>
            <a:r>
              <a:rPr lang="en-US" sz="1500" u="sng">
                <a:solidFill>
                  <a:schemeClr val="hlink"/>
                </a:solidFill>
                <a:hlinkClick r:id="rId3"/>
              </a:rPr>
              <a:t>https://gatk.broadinstitute.org/hc/en-us/community/posts/360056456092-FilterVariantTranches-User-error</a:t>
            </a:r>
            <a:endParaRPr sz="1500"/>
          </a:p>
          <a:p>
            <a:pPr marL="228600" lvl="0" indent="-109854" algn="l" rtl="0">
              <a:lnSpc>
                <a:spcPct val="90000"/>
              </a:lnSpc>
              <a:spcBef>
                <a:spcPts val="1000"/>
              </a:spcBef>
              <a:spcAft>
                <a:spcPts val="0"/>
              </a:spcAft>
              <a:buClr>
                <a:schemeClr val="dk1"/>
              </a:buClr>
              <a:buSzPct val="100000"/>
              <a:buNone/>
            </a:pPr>
            <a:endParaRPr sz="2200"/>
          </a:p>
          <a:p>
            <a:pPr marL="228600" lvl="0" indent="-228600" algn="l" rtl="0">
              <a:lnSpc>
                <a:spcPct val="90000"/>
              </a:lnSpc>
              <a:spcBef>
                <a:spcPts val="1000"/>
              </a:spcBef>
              <a:spcAft>
                <a:spcPts val="0"/>
              </a:spcAft>
              <a:buClr>
                <a:schemeClr val="dk1"/>
              </a:buClr>
              <a:buSzPct val="100000"/>
              <a:buChar char="•"/>
            </a:pPr>
            <a:r>
              <a:rPr lang="en-US" sz="2200"/>
              <a:t>b) the command used: gatk FilterVariantTranches -V vcf_cnn_annotated/TCGA-A2-A0ES_meig1_cnnAnno.vcf --resource </a:t>
            </a:r>
            <a:r>
              <a:rPr lang="en-US" sz="2200">
                <a:solidFill>
                  <a:srgbClr val="C55A11"/>
                </a:solidFill>
              </a:rPr>
              <a:t>hapmap_3.3.hg38.vcf.gz</a:t>
            </a:r>
            <a:r>
              <a:rPr lang="en-US" sz="2200"/>
              <a:t> --resource </a:t>
            </a:r>
            <a:r>
              <a:rPr lang="en-US" sz="2200">
                <a:solidFill>
                  <a:srgbClr val="C55A11"/>
                </a:solidFill>
              </a:rPr>
              <a:t>Mills_and_1000G_gold_standard.indels.hg38.vcf.gz</a:t>
            </a:r>
            <a:r>
              <a:rPr lang="en-US" sz="2200"/>
              <a:t> --info-key CNN_1D --snp-tranche 99.95 --indel-tranche 99.4 -O try/filtered3.vcf</a:t>
            </a:r>
            <a:endParaRPr/>
          </a:p>
        </p:txBody>
      </p:sp>
      <p:pic>
        <p:nvPicPr>
          <p:cNvPr id="1032" name="Google Shape;1032;p79"/>
          <p:cNvPicPr preferRelativeResize="0"/>
          <p:nvPr/>
        </p:nvPicPr>
        <p:blipFill rotWithShape="1">
          <a:blip r:embed="rId4">
            <a:alphaModFix/>
          </a:blip>
          <a:srcRect/>
          <a:stretch/>
        </p:blipFill>
        <p:spPr>
          <a:xfrm>
            <a:off x="838200" y="1153729"/>
            <a:ext cx="6834051" cy="2739001"/>
          </a:xfrm>
          <a:prstGeom prst="rect">
            <a:avLst/>
          </a:prstGeom>
          <a:noFill/>
          <a:ln>
            <a:noFill/>
          </a:ln>
        </p:spPr>
      </p:pic>
      <p:sp>
        <p:nvSpPr>
          <p:cNvPr id="1033" name="Google Shape;1033;p79"/>
          <p:cNvSpPr/>
          <p:nvPr/>
        </p:nvSpPr>
        <p:spPr>
          <a:xfrm>
            <a:off x="8294854" y="6223556"/>
            <a:ext cx="36490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https://www.biostars.org/p/452089/</a:t>
            </a:r>
            <a:endParaRPr/>
          </a:p>
        </p:txBody>
      </p:sp>
      <p:pic>
        <p:nvPicPr>
          <p:cNvPr id="1034" name="Google Shape;1034;p79"/>
          <p:cNvPicPr preferRelativeResize="0"/>
          <p:nvPr/>
        </p:nvPicPr>
        <p:blipFill rotWithShape="1">
          <a:blip r:embed="rId5">
            <a:alphaModFix/>
          </a:blip>
          <a:srcRect/>
          <a:stretch/>
        </p:blipFill>
        <p:spPr>
          <a:xfrm>
            <a:off x="6976015" y="3812880"/>
            <a:ext cx="5088078" cy="210937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hardFiltering</a:t>
            </a:r>
            <a:endParaRPr/>
          </a:p>
        </p:txBody>
      </p:sp>
      <p:sp>
        <p:nvSpPr>
          <p:cNvPr id="1040" name="Google Shape;1040;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Parameter: </a:t>
            </a:r>
            <a:r>
              <a:rPr lang="en-US" dirty="0" err="1"/>
              <a:t>germline_is_gene_panel</a:t>
            </a:r>
            <a:endParaRPr dirty="0"/>
          </a:p>
          <a:p>
            <a:pPr marL="228600" lvl="0" indent="-228600" algn="l" rtl="0">
              <a:lnSpc>
                <a:spcPct val="90000"/>
              </a:lnSpc>
              <a:spcBef>
                <a:spcPts val="1000"/>
              </a:spcBef>
              <a:spcAft>
                <a:spcPts val="0"/>
              </a:spcAft>
              <a:buClr>
                <a:schemeClr val="dk1"/>
              </a:buClr>
              <a:buSzPts val="2800"/>
              <a:buChar char="•"/>
            </a:pPr>
            <a:r>
              <a:rPr lang="en-US" dirty="0"/>
              <a:t>        String SNP_DP = 6 </a:t>
            </a:r>
            <a:endParaRPr lang="en-US" dirty="0" smtClean="0"/>
          </a:p>
          <a:p>
            <a:pPr marL="228600" lvl="0" indent="-228600" algn="l" rtl="0">
              <a:lnSpc>
                <a:spcPct val="90000"/>
              </a:lnSpc>
              <a:spcBef>
                <a:spcPts val="1000"/>
              </a:spcBef>
              <a:spcAft>
                <a:spcPts val="0"/>
              </a:spcAft>
              <a:buClr>
                <a:schemeClr val="dk1"/>
              </a:buClr>
              <a:buSzPts val="2800"/>
              <a:buChar char="•"/>
            </a:pPr>
            <a:r>
              <a:rPr lang="en-US" dirty="0"/>
              <a:t>        String INDEL_DP = 32</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Entendendo melhor os filtros</a:t>
            </a:r>
            <a:endParaRPr/>
          </a:p>
        </p:txBody>
      </p:sp>
      <p:sp>
        <p:nvSpPr>
          <p:cNvPr id="1046" name="Google Shape;1046;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b="1"/>
              <a:t>Hard-filtering germline short variants: </a:t>
            </a:r>
            <a:r>
              <a:rPr lang="en-US" b="1" u="sng">
                <a:solidFill>
                  <a:schemeClr val="hlink"/>
                </a:solidFill>
                <a:hlinkClick r:id="rId3"/>
              </a:rPr>
              <a:t>https://gatk.broadinstitute.org/hc/en-us/articles/360035890471-Hard-filtering-germline-short-variants</a:t>
            </a:r>
            <a:endParaRPr b="1"/>
          </a:p>
          <a:p>
            <a:pPr marL="228600" lvl="0" indent="-228600" algn="l" rtl="0">
              <a:lnSpc>
                <a:spcPct val="90000"/>
              </a:lnSpc>
              <a:spcBef>
                <a:spcPts val="1000"/>
              </a:spcBef>
              <a:spcAft>
                <a:spcPts val="0"/>
              </a:spcAft>
              <a:buClr>
                <a:schemeClr val="dk1"/>
              </a:buClr>
              <a:buSzPct val="100000"/>
              <a:buChar char="•"/>
            </a:pPr>
            <a:r>
              <a:rPr lang="en-US" b="1"/>
              <a:t>(How to) Filter variants either with VQSR or by hard-filtering: </a:t>
            </a:r>
            <a:r>
              <a:rPr lang="en-US" b="1" u="sng">
                <a:solidFill>
                  <a:schemeClr val="hlink"/>
                </a:solidFill>
                <a:hlinkClick r:id="rId4"/>
              </a:rPr>
              <a:t>https://gatk.broadinstitute.org/hc/en-us/articles/360035531112--How-to-Filter-variants-either-with-VQSR-or-by-hard-filtering</a:t>
            </a:r>
            <a:endParaRPr b="1"/>
          </a:p>
          <a:p>
            <a:pPr marL="228600" lvl="0" indent="-228600" algn="l" rtl="0">
              <a:lnSpc>
                <a:spcPct val="90000"/>
              </a:lnSpc>
              <a:spcBef>
                <a:spcPts val="1000"/>
              </a:spcBef>
              <a:spcAft>
                <a:spcPts val="0"/>
              </a:spcAft>
              <a:buClr>
                <a:schemeClr val="dk1"/>
              </a:buClr>
              <a:buSzPct val="100000"/>
              <a:buChar char="•"/>
            </a:pPr>
            <a:r>
              <a:rPr lang="en-US" b="1"/>
              <a:t>Hard-filtering germline short variants: </a:t>
            </a:r>
            <a:r>
              <a:rPr lang="en-US" b="1" u="sng">
                <a:solidFill>
                  <a:schemeClr val="hlink"/>
                </a:solidFill>
                <a:hlinkClick r:id="rId5"/>
              </a:rPr>
              <a:t>https://gatk.broadinstitute.org/hc/en-us/articles/360035890471</a:t>
            </a:r>
            <a:r>
              <a:rPr lang="en-US" b="1"/>
              <a:t> , </a:t>
            </a:r>
            <a:r>
              <a:rPr lang="en-US" b="1" u="sng">
                <a:solidFill>
                  <a:schemeClr val="hlink"/>
                </a:solidFill>
                <a:hlinkClick r:id="rId6"/>
              </a:rPr>
              <a:t>https://sites.google.com/a/broadinstitute.org/legacy-gatk-forum-discussions/methods-and-algorithms/6925-understanding-and-adapting-the-generic-hard-filtering-recommendations</a:t>
            </a:r>
            <a:endParaRPr b="1"/>
          </a:p>
          <a:p>
            <a:pPr marL="228600" lvl="0" indent="-7747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en-US" b="1"/>
              <a:t>I am unable to use VQSR (recalibration) to filter variants: </a:t>
            </a:r>
            <a:r>
              <a:rPr lang="en-US" b="1" u="sng">
                <a:solidFill>
                  <a:schemeClr val="hlink"/>
                </a:solidFill>
                <a:hlinkClick r:id="rId7"/>
              </a:rPr>
              <a:t>https://gatk.broadinstitute.org/hc/en-us/articles/360037499012</a:t>
            </a:r>
            <a:endParaRPr b="1"/>
          </a:p>
          <a:p>
            <a:pPr marL="228600" lvl="0" indent="-77470" algn="l" rtl="0">
              <a:lnSpc>
                <a:spcPct val="90000"/>
              </a:lnSpc>
              <a:spcBef>
                <a:spcPts val="1000"/>
              </a:spcBef>
              <a:spcAft>
                <a:spcPts val="0"/>
              </a:spcAft>
              <a:buClr>
                <a:schemeClr val="dk1"/>
              </a:buClr>
              <a:buSzPct val="100000"/>
              <a:buNone/>
            </a:pPr>
            <a:endParaRPr b="1"/>
          </a:p>
          <a:p>
            <a:pPr marL="228600" lvl="0" indent="-77470" algn="l" rtl="0">
              <a:lnSpc>
                <a:spcPct val="90000"/>
              </a:lnSpc>
              <a:spcBef>
                <a:spcPts val="1000"/>
              </a:spcBef>
              <a:spcAft>
                <a:spcPts val="0"/>
              </a:spcAft>
              <a:buClr>
                <a:schemeClr val="dk1"/>
              </a:buClr>
              <a:buSzPct val="100000"/>
              <a:buNone/>
            </a:pPr>
            <a:endParaRPr b="1"/>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Hard Filtering Parameters</a:t>
            </a:r>
            <a:endParaRPr/>
          </a:p>
        </p:txBody>
      </p:sp>
      <p:sp>
        <p:nvSpPr>
          <p:cNvPr id="1053" name="Google Shape;1053;p82"/>
          <p:cNvSpPr txBox="1">
            <a:spLocks noGrp="1"/>
          </p:cNvSpPr>
          <p:nvPr>
            <p:ph type="body" idx="1"/>
          </p:nvPr>
        </p:nvSpPr>
        <p:spPr>
          <a:xfrm>
            <a:off x="838200" y="1506022"/>
            <a:ext cx="10515600" cy="848001"/>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SNP_DP = 6</a:t>
            </a:r>
            <a:endParaRPr/>
          </a:p>
          <a:p>
            <a:pPr marL="228600" lvl="0" indent="-228600" algn="l" rtl="0">
              <a:lnSpc>
                <a:spcPct val="90000"/>
              </a:lnSpc>
              <a:spcBef>
                <a:spcPts val="1000"/>
              </a:spcBef>
              <a:spcAft>
                <a:spcPts val="0"/>
              </a:spcAft>
              <a:buClr>
                <a:schemeClr val="dk1"/>
              </a:buClr>
              <a:buSzPct val="100000"/>
              <a:buChar char="•"/>
            </a:pPr>
            <a:r>
              <a:rPr lang="en-US"/>
              <a:t>INDEL_DP = 32</a:t>
            </a:r>
            <a:endParaRPr/>
          </a:p>
          <a:p>
            <a:pPr marL="228600" lvl="0" indent="-64135" algn="l" rtl="0">
              <a:lnSpc>
                <a:spcPct val="90000"/>
              </a:lnSpc>
              <a:spcBef>
                <a:spcPts val="1000"/>
              </a:spcBef>
              <a:spcAft>
                <a:spcPts val="0"/>
              </a:spcAft>
              <a:buClr>
                <a:schemeClr val="dk1"/>
              </a:buClr>
              <a:buSzPct val="100000"/>
              <a:buNone/>
            </a:pPr>
            <a:endParaRPr/>
          </a:p>
        </p:txBody>
      </p:sp>
      <p:pic>
        <p:nvPicPr>
          <p:cNvPr id="1054" name="Google Shape;1054;p82"/>
          <p:cNvPicPr preferRelativeResize="0"/>
          <p:nvPr/>
        </p:nvPicPr>
        <p:blipFill rotWithShape="1">
          <a:blip r:embed="rId3">
            <a:alphaModFix/>
          </a:blip>
          <a:srcRect/>
          <a:stretch/>
        </p:blipFill>
        <p:spPr>
          <a:xfrm>
            <a:off x="703401" y="2673626"/>
            <a:ext cx="4086225" cy="4086225"/>
          </a:xfrm>
          <a:prstGeom prst="rect">
            <a:avLst/>
          </a:prstGeom>
          <a:noFill/>
          <a:ln>
            <a:noFill/>
          </a:ln>
        </p:spPr>
      </p:pic>
      <p:sp>
        <p:nvSpPr>
          <p:cNvPr id="1055" name="Google Shape;1055;p82"/>
          <p:cNvSpPr/>
          <p:nvPr/>
        </p:nvSpPr>
        <p:spPr>
          <a:xfrm>
            <a:off x="3093475" y="2354023"/>
            <a:ext cx="1830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4D4D4"/>
                </a:solidFill>
                <a:latin typeface="Consolas"/>
                <a:ea typeface="Consolas"/>
                <a:cs typeface="Consolas"/>
                <a:sym typeface="Consolas"/>
              </a:rPr>
              <a:t>hardFilterSNP</a:t>
            </a:r>
            <a:endParaRPr sz="1800" b="0">
              <a:solidFill>
                <a:srgbClr val="D4D4D4"/>
              </a:solidFill>
              <a:latin typeface="Consolas"/>
              <a:ea typeface="Consolas"/>
              <a:cs typeface="Consolas"/>
              <a:sym typeface="Consolas"/>
            </a:endParaRPr>
          </a:p>
        </p:txBody>
      </p:sp>
      <p:sp>
        <p:nvSpPr>
          <p:cNvPr id="1056" name="Google Shape;1056;p82"/>
          <p:cNvSpPr/>
          <p:nvPr/>
        </p:nvSpPr>
        <p:spPr>
          <a:xfrm>
            <a:off x="7116417" y="259527"/>
            <a:ext cx="6096000" cy="1754326"/>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0000"/>
              </a:buClr>
              <a:buSzPts val="1800"/>
              <a:buFont typeface="Calibri"/>
              <a:buAutoNum type="arabicPeriod"/>
            </a:pPr>
            <a:r>
              <a:rPr lang="en-US" sz="1800">
                <a:solidFill>
                  <a:srgbClr val="000000"/>
                </a:solidFill>
                <a:latin typeface="Montserrat"/>
                <a:ea typeface="Montserrat"/>
                <a:cs typeface="Montserrat"/>
                <a:sym typeface="Montserrat"/>
              </a:rPr>
              <a:t>QualByDepth (QD)</a:t>
            </a:r>
            <a:endParaRPr/>
          </a:p>
          <a:p>
            <a:pPr marL="0" marR="0" lvl="0" indent="-114300" algn="l" rtl="0">
              <a:spcBef>
                <a:spcPts val="0"/>
              </a:spcBef>
              <a:spcAft>
                <a:spcPts val="0"/>
              </a:spcAft>
              <a:buClr>
                <a:srgbClr val="000000"/>
              </a:buClr>
              <a:buSzPts val="1800"/>
              <a:buFont typeface="Calibri"/>
              <a:buAutoNum type="arabicPeriod"/>
            </a:pPr>
            <a:r>
              <a:rPr lang="en-US" sz="1800">
                <a:solidFill>
                  <a:srgbClr val="000000"/>
                </a:solidFill>
                <a:latin typeface="Montserrat"/>
                <a:ea typeface="Montserrat"/>
                <a:cs typeface="Montserrat"/>
                <a:sym typeface="Montserrat"/>
              </a:rPr>
              <a:t>FisherStrand (FS)</a:t>
            </a:r>
            <a:endParaRPr/>
          </a:p>
          <a:p>
            <a:pPr marL="0" marR="0" lvl="0" indent="-114300" algn="l" rtl="0">
              <a:spcBef>
                <a:spcPts val="0"/>
              </a:spcBef>
              <a:spcAft>
                <a:spcPts val="0"/>
              </a:spcAft>
              <a:buClr>
                <a:srgbClr val="000000"/>
              </a:buClr>
              <a:buSzPts val="1800"/>
              <a:buFont typeface="Calibri"/>
              <a:buAutoNum type="arabicPeriod"/>
            </a:pPr>
            <a:r>
              <a:rPr lang="en-US" sz="1800">
                <a:solidFill>
                  <a:srgbClr val="000000"/>
                </a:solidFill>
                <a:latin typeface="Montserrat"/>
                <a:ea typeface="Montserrat"/>
                <a:cs typeface="Montserrat"/>
                <a:sym typeface="Montserrat"/>
              </a:rPr>
              <a:t>StrandOddsRatio (SOR)</a:t>
            </a:r>
            <a:endParaRPr/>
          </a:p>
          <a:p>
            <a:pPr marL="0" marR="0" lvl="0" indent="-114300" algn="l" rtl="0">
              <a:spcBef>
                <a:spcPts val="0"/>
              </a:spcBef>
              <a:spcAft>
                <a:spcPts val="0"/>
              </a:spcAft>
              <a:buClr>
                <a:srgbClr val="000000"/>
              </a:buClr>
              <a:buSzPts val="1800"/>
              <a:buFont typeface="Calibri"/>
              <a:buAutoNum type="arabicPeriod"/>
            </a:pPr>
            <a:r>
              <a:rPr lang="en-US" sz="1800">
                <a:solidFill>
                  <a:srgbClr val="000000"/>
                </a:solidFill>
                <a:latin typeface="Montserrat"/>
                <a:ea typeface="Montserrat"/>
                <a:cs typeface="Montserrat"/>
                <a:sym typeface="Montserrat"/>
              </a:rPr>
              <a:t>RMSMappingQuality (MQ)</a:t>
            </a:r>
            <a:endParaRPr/>
          </a:p>
          <a:p>
            <a:pPr marL="0" marR="0" lvl="0" indent="-114300" algn="l" rtl="0">
              <a:spcBef>
                <a:spcPts val="0"/>
              </a:spcBef>
              <a:spcAft>
                <a:spcPts val="0"/>
              </a:spcAft>
              <a:buClr>
                <a:srgbClr val="000000"/>
              </a:buClr>
              <a:buSzPts val="1800"/>
              <a:buFont typeface="Calibri"/>
              <a:buAutoNum type="arabicPeriod"/>
            </a:pPr>
            <a:r>
              <a:rPr lang="en-US" sz="1800">
                <a:solidFill>
                  <a:srgbClr val="000000"/>
                </a:solidFill>
                <a:latin typeface="Montserrat"/>
                <a:ea typeface="Montserrat"/>
                <a:cs typeface="Montserrat"/>
                <a:sym typeface="Montserrat"/>
              </a:rPr>
              <a:t>MappingQualityRankSumTest (MQRankSum)</a:t>
            </a:r>
            <a:endParaRPr/>
          </a:p>
          <a:p>
            <a:pPr marL="0" marR="0" lvl="0" indent="-114300" algn="l" rtl="0">
              <a:spcBef>
                <a:spcPts val="0"/>
              </a:spcBef>
              <a:spcAft>
                <a:spcPts val="0"/>
              </a:spcAft>
              <a:buClr>
                <a:srgbClr val="000000"/>
              </a:buClr>
              <a:buSzPts val="1800"/>
              <a:buFont typeface="Calibri"/>
              <a:buAutoNum type="arabicPeriod"/>
            </a:pPr>
            <a:r>
              <a:rPr lang="en-US" sz="1800">
                <a:solidFill>
                  <a:srgbClr val="000000"/>
                </a:solidFill>
                <a:latin typeface="Montserrat"/>
                <a:ea typeface="Montserrat"/>
                <a:cs typeface="Montserrat"/>
                <a:sym typeface="Montserrat"/>
              </a:rPr>
              <a:t>ReadPosRankSumTest (ReadPosRankSum)</a:t>
            </a:r>
            <a:endParaRPr sz="1800" b="0" i="0">
              <a:solidFill>
                <a:srgbClr val="000000"/>
              </a:solidFill>
              <a:latin typeface="Montserrat"/>
              <a:ea typeface="Montserrat"/>
              <a:cs typeface="Montserrat"/>
              <a:sym typeface="Montserrat"/>
            </a:endParaRPr>
          </a:p>
        </p:txBody>
      </p:sp>
      <p:pic>
        <p:nvPicPr>
          <p:cNvPr id="1057" name="Google Shape;1057;p82"/>
          <p:cNvPicPr preferRelativeResize="0"/>
          <p:nvPr/>
        </p:nvPicPr>
        <p:blipFill rotWithShape="1">
          <a:blip r:embed="rId4">
            <a:alphaModFix/>
          </a:blip>
          <a:srcRect/>
          <a:stretch/>
        </p:blipFill>
        <p:spPr>
          <a:xfrm>
            <a:off x="7179700" y="2723355"/>
            <a:ext cx="4086225" cy="3009900"/>
          </a:xfrm>
          <a:prstGeom prst="rect">
            <a:avLst/>
          </a:prstGeom>
          <a:noFill/>
          <a:ln>
            <a:noFill/>
          </a:ln>
        </p:spPr>
      </p:pic>
      <p:sp>
        <p:nvSpPr>
          <p:cNvPr id="1058" name="Google Shape;1058;p82"/>
          <p:cNvSpPr/>
          <p:nvPr/>
        </p:nvSpPr>
        <p:spPr>
          <a:xfrm>
            <a:off x="9156771" y="2354023"/>
            <a:ext cx="2084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4D4D4"/>
                </a:solidFill>
                <a:latin typeface="Consolas"/>
                <a:ea typeface="Consolas"/>
                <a:cs typeface="Consolas"/>
                <a:sym typeface="Consolas"/>
              </a:rPr>
              <a:t>hardFilterIndel</a:t>
            </a:r>
            <a:endParaRPr sz="1800" b="0">
              <a:solidFill>
                <a:srgbClr val="D4D4D4"/>
              </a:solidFill>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Filters</a:t>
            </a:r>
            <a:r>
              <a:rPr lang="es-ES" dirty="0" smtClean="0"/>
              <a:t> </a:t>
            </a:r>
            <a:r>
              <a:rPr lang="es-ES" dirty="0" err="1" smtClean="0"/>
              <a:t>for</a:t>
            </a:r>
            <a:r>
              <a:rPr lang="es-ES" dirty="0" smtClean="0"/>
              <a:t> </a:t>
            </a:r>
            <a:r>
              <a:rPr lang="es-ES" dirty="0" err="1" smtClean="0"/>
              <a:t>the</a:t>
            </a:r>
            <a:r>
              <a:rPr lang="es-ES" dirty="0" smtClean="0"/>
              <a:t> </a:t>
            </a:r>
            <a:r>
              <a:rPr lang="es-ES" dirty="0" err="1" smtClean="0"/>
              <a:t>variant</a:t>
            </a:r>
            <a:r>
              <a:rPr lang="es-ES" dirty="0" smtClean="0"/>
              <a:t> </a:t>
            </a:r>
            <a:r>
              <a:rPr lang="es-ES" dirty="0" err="1" smtClean="0"/>
              <a:t>calling</a:t>
            </a:r>
            <a:endParaRPr lang="en-US" dirty="0"/>
          </a:p>
        </p:txBody>
      </p:sp>
      <p:sp>
        <p:nvSpPr>
          <p:cNvPr id="3" name="Espaço Reservado para Conteúdo 2"/>
          <p:cNvSpPr>
            <a:spLocks noGrp="1"/>
          </p:cNvSpPr>
          <p:nvPr>
            <p:ph idx="1"/>
          </p:nvPr>
        </p:nvSpPr>
        <p:spPr/>
        <p:txBody>
          <a:bodyPr>
            <a:normAutofit fontScale="92500" lnSpcReduction="10000"/>
          </a:bodyPr>
          <a:lstStyle/>
          <a:p>
            <a:r>
              <a:rPr lang="en-US" dirty="0"/>
              <a:t>Hard filtering evaluated 7 standard GATK filters</a:t>
            </a:r>
            <a:endParaRPr lang="en-US" dirty="0" smtClean="0"/>
          </a:p>
          <a:p>
            <a:pPr lvl="1"/>
            <a:r>
              <a:rPr lang="en-US" dirty="0" smtClean="0"/>
              <a:t>Base-</a:t>
            </a:r>
            <a:r>
              <a:rPr lang="en-US" dirty="0" err="1" smtClean="0"/>
              <a:t>QRankSum</a:t>
            </a:r>
            <a:endParaRPr lang="en-US" dirty="0" smtClean="0"/>
          </a:p>
          <a:p>
            <a:pPr lvl="1"/>
            <a:r>
              <a:rPr lang="en-US" dirty="0" err="1" smtClean="0"/>
              <a:t>ReadPosRankSum</a:t>
            </a:r>
            <a:r>
              <a:rPr lang="en-US" dirty="0" smtClean="0"/>
              <a:t> (</a:t>
            </a:r>
            <a:r>
              <a:rPr lang="en-US" u="sng" dirty="0" err="1">
                <a:hlinkClick r:id="rId3"/>
              </a:rPr>
              <a:t>ReadPosRankSumTest</a:t>
            </a:r>
            <a:r>
              <a:rPr lang="en-US" u="sng" dirty="0">
                <a:hlinkClick r:id="rId3"/>
              </a:rPr>
              <a:t> </a:t>
            </a:r>
            <a:r>
              <a:rPr lang="en-US" dirty="0" smtClean="0"/>
              <a:t>)</a:t>
            </a:r>
          </a:p>
          <a:p>
            <a:pPr lvl="1"/>
            <a:r>
              <a:rPr lang="en-US" dirty="0" err="1" smtClean="0"/>
              <a:t>ClippingRankSum</a:t>
            </a:r>
            <a:endParaRPr lang="en-US" dirty="0" smtClean="0"/>
          </a:p>
          <a:p>
            <a:pPr lvl="1"/>
            <a:r>
              <a:rPr lang="en-US" dirty="0" smtClean="0"/>
              <a:t>DP</a:t>
            </a:r>
          </a:p>
          <a:p>
            <a:pPr lvl="1"/>
            <a:r>
              <a:rPr lang="en-US" dirty="0" smtClean="0"/>
              <a:t>MQ (</a:t>
            </a:r>
            <a:r>
              <a:rPr lang="en-US" u="sng" dirty="0" err="1" smtClean="0">
                <a:hlinkClick r:id="rId4"/>
              </a:rPr>
              <a:t>RMSMappingQuality</a:t>
            </a:r>
            <a:r>
              <a:rPr lang="en-US" dirty="0" smtClean="0"/>
              <a:t>)</a:t>
            </a:r>
          </a:p>
          <a:p>
            <a:pPr lvl="1"/>
            <a:r>
              <a:rPr lang="en-US" dirty="0" err="1" smtClean="0"/>
              <a:t>MQRank</a:t>
            </a:r>
            <a:r>
              <a:rPr lang="en-US" dirty="0" smtClean="0"/>
              <a:t>-Sum (</a:t>
            </a:r>
            <a:r>
              <a:rPr lang="en-US" u="sng" dirty="0" err="1" smtClean="0">
                <a:hlinkClick r:id="rId5"/>
              </a:rPr>
              <a:t>MappingQualityRankSumTest</a:t>
            </a:r>
            <a:r>
              <a:rPr lang="en-US" dirty="0" smtClean="0"/>
              <a:t>)</a:t>
            </a:r>
          </a:p>
          <a:p>
            <a:pPr lvl="1"/>
            <a:r>
              <a:rPr lang="en-US" dirty="0" smtClean="0"/>
              <a:t>GQ </a:t>
            </a:r>
          </a:p>
          <a:p>
            <a:r>
              <a:rPr lang="en-US" dirty="0" smtClean="0"/>
              <a:t>3 extra filters </a:t>
            </a:r>
            <a:endParaRPr lang="en-US" dirty="0"/>
          </a:p>
          <a:p>
            <a:pPr lvl="1"/>
            <a:r>
              <a:rPr lang="en-US" dirty="0" smtClean="0"/>
              <a:t>FS (</a:t>
            </a:r>
            <a:r>
              <a:rPr lang="en-US" u="sng" dirty="0" err="1">
                <a:hlinkClick r:id="rId6"/>
              </a:rPr>
              <a:t>FisherStrand</a:t>
            </a:r>
            <a:r>
              <a:rPr lang="en-US" dirty="0" smtClean="0"/>
              <a:t>)</a:t>
            </a:r>
          </a:p>
          <a:p>
            <a:pPr lvl="1"/>
            <a:r>
              <a:rPr lang="en-US" dirty="0" smtClean="0"/>
              <a:t>ADT</a:t>
            </a:r>
          </a:p>
          <a:p>
            <a:pPr lvl="1"/>
            <a:r>
              <a:rPr lang="en-US" dirty="0" smtClean="0"/>
              <a:t>ADTL</a:t>
            </a:r>
          </a:p>
        </p:txBody>
      </p:sp>
    </p:spTree>
    <p:extLst>
      <p:ext uri="{BB962C8B-B14F-4D97-AF65-F5344CB8AC3E}">
        <p14:creationId xmlns:p14="http://schemas.microsoft.com/office/powerpoint/2010/main" val="3990354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729010" y="254619"/>
            <a:ext cx="7389077" cy="6613999"/>
          </a:xfrm>
          <a:prstGeom prst="rect">
            <a:avLst/>
          </a:prstGeom>
        </p:spPr>
      </p:pic>
      <p:sp>
        <p:nvSpPr>
          <p:cNvPr id="5" name="Retângulo 4"/>
          <p:cNvSpPr/>
          <p:nvPr/>
        </p:nvSpPr>
        <p:spPr>
          <a:xfrm>
            <a:off x="8343899" y="4722297"/>
            <a:ext cx="3673929" cy="1754326"/>
          </a:xfrm>
          <a:prstGeom prst="rect">
            <a:avLst/>
          </a:prstGeom>
        </p:spPr>
        <p:txBody>
          <a:bodyPr wrap="square">
            <a:spAutoFit/>
          </a:bodyPr>
          <a:lstStyle/>
          <a:p>
            <a:r>
              <a:rPr lang="en-US" b="1" dirty="0" smtClean="0"/>
              <a:t>Complement: </a:t>
            </a:r>
          </a:p>
          <a:p>
            <a:r>
              <a:rPr lang="en-US" b="1" dirty="0" smtClean="0"/>
              <a:t>Hard-filtering </a:t>
            </a:r>
            <a:r>
              <a:rPr lang="en-US" b="1" dirty="0"/>
              <a:t>germline short variants: </a:t>
            </a:r>
            <a:r>
              <a:rPr lang="en-US" b="1" dirty="0">
                <a:hlinkClick r:id="rId4"/>
              </a:rPr>
              <a:t>https://gatk.broadinstitute.org/hc/en-us/articles/360035890471-Hard-filtering-germline-short-variants</a:t>
            </a:r>
            <a:endParaRPr lang="en-US" b="1" dirty="0"/>
          </a:p>
        </p:txBody>
      </p:sp>
    </p:spTree>
    <p:extLst>
      <p:ext uri="{BB962C8B-B14F-4D97-AF65-F5344CB8AC3E}">
        <p14:creationId xmlns:p14="http://schemas.microsoft.com/office/powerpoint/2010/main" val="25392935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Extra </a:t>
            </a:r>
            <a:r>
              <a:rPr lang="en-US" dirty="0"/>
              <a:t>filters </a:t>
            </a:r>
          </a:p>
        </p:txBody>
      </p:sp>
      <p:sp>
        <p:nvSpPr>
          <p:cNvPr id="3" name="Espaço Reservado para Conteúdo 2"/>
          <p:cNvSpPr>
            <a:spLocks noGrp="1"/>
          </p:cNvSpPr>
          <p:nvPr>
            <p:ph idx="1"/>
          </p:nvPr>
        </p:nvSpPr>
        <p:spPr/>
        <p:txBody>
          <a:bodyPr/>
          <a:lstStyle/>
          <a:p>
            <a:r>
              <a:rPr lang="en-US" dirty="0" smtClean="0"/>
              <a:t>FS (</a:t>
            </a:r>
            <a:r>
              <a:rPr lang="en-US" u="sng" dirty="0" err="1">
                <a:hlinkClick r:id="rId3"/>
              </a:rPr>
              <a:t>FisherStrand</a:t>
            </a:r>
            <a:r>
              <a:rPr lang="en-US" u="sng" dirty="0">
                <a:hlinkClick r:id="rId3"/>
              </a:rPr>
              <a:t> (FS</a:t>
            </a:r>
            <a:r>
              <a:rPr lang="en-US" u="sng" dirty="0" smtClean="0">
                <a:hlinkClick r:id="rId3"/>
              </a:rPr>
              <a:t>)</a:t>
            </a:r>
            <a:r>
              <a:rPr lang="en-US" dirty="0" smtClean="0"/>
              <a:t>) </a:t>
            </a:r>
            <a:r>
              <a:rPr lang="en-US" dirty="0"/>
              <a:t>is the p-value from the contingency table of the number of reads calling the alleles at the variant site on either the DNA strands (forward and reverse). </a:t>
            </a:r>
          </a:p>
          <a:p>
            <a:r>
              <a:rPr lang="en-US" dirty="0"/>
              <a:t>ADT and ADTL evaluate imbalances in calling the reference and the alternative allele (ADT), also depending on the amount of reads that map on the variant locus (ADTL</a:t>
            </a:r>
            <a:r>
              <a:rPr lang="en-US" dirty="0" smtClean="0"/>
              <a:t>).</a:t>
            </a:r>
          </a:p>
          <a:p>
            <a:endParaRPr lang="en-US" dirty="0"/>
          </a:p>
        </p:txBody>
      </p:sp>
      <p:pic>
        <p:nvPicPr>
          <p:cNvPr id="4" name="Imagem 3"/>
          <p:cNvPicPr>
            <a:picLocks noChangeAspect="1"/>
          </p:cNvPicPr>
          <p:nvPr/>
        </p:nvPicPr>
        <p:blipFill>
          <a:blip r:embed="rId4"/>
          <a:stretch>
            <a:fillRect/>
          </a:stretch>
        </p:blipFill>
        <p:spPr>
          <a:xfrm>
            <a:off x="838200" y="4469033"/>
            <a:ext cx="5342681" cy="1530854"/>
          </a:xfrm>
          <a:prstGeom prst="rect">
            <a:avLst/>
          </a:prstGeom>
        </p:spPr>
      </p:pic>
      <p:sp>
        <p:nvSpPr>
          <p:cNvPr id="5" name="Retângulo 4"/>
          <p:cNvSpPr/>
          <p:nvPr/>
        </p:nvSpPr>
        <p:spPr>
          <a:xfrm>
            <a:off x="6211264" y="4381239"/>
            <a:ext cx="5112152" cy="2031325"/>
          </a:xfrm>
          <a:prstGeom prst="rect">
            <a:avLst/>
          </a:prstGeom>
        </p:spPr>
        <p:txBody>
          <a:bodyPr wrap="square">
            <a:spAutoFit/>
          </a:bodyPr>
          <a:lstStyle/>
          <a:p>
            <a:r>
              <a:rPr lang="en-US" dirty="0">
                <a:solidFill>
                  <a:srgbClr val="000000"/>
                </a:solidFill>
                <a:latin typeface="DrynwlAdvTT86d47313"/>
              </a:rPr>
              <a:t>where AD1 and AD2 are the number of unfiltered </a:t>
            </a:r>
            <a:r>
              <a:rPr lang="en-US" dirty="0" smtClean="0">
                <a:solidFill>
                  <a:srgbClr val="000000"/>
                </a:solidFill>
                <a:latin typeface="DrynwlAdvTT86d47313"/>
              </a:rPr>
              <a:t>reads calling </a:t>
            </a:r>
            <a:r>
              <a:rPr lang="en-US" dirty="0">
                <a:solidFill>
                  <a:srgbClr val="000000"/>
                </a:solidFill>
                <a:latin typeface="DrynwlAdvTT86d47313"/>
              </a:rPr>
              <a:t>the reference and alternate allele, respectively.</a:t>
            </a:r>
          </a:p>
          <a:p>
            <a:endParaRPr lang="en-US" dirty="0" smtClean="0">
              <a:solidFill>
                <a:srgbClr val="131413"/>
              </a:solidFill>
              <a:latin typeface="DrynwlAdvTT86d47313"/>
            </a:endParaRPr>
          </a:p>
          <a:p>
            <a:r>
              <a:rPr lang="en-US" dirty="0" smtClean="0">
                <a:solidFill>
                  <a:srgbClr val="131413"/>
                </a:solidFill>
                <a:latin typeface="DrynwlAdvTT86d47313"/>
              </a:rPr>
              <a:t>Descriptive </a:t>
            </a:r>
            <a:r>
              <a:rPr lang="en-US" dirty="0">
                <a:solidFill>
                  <a:srgbClr val="131413"/>
                </a:solidFill>
                <a:latin typeface="DrynwlAdvTT86d47313"/>
              </a:rPr>
              <a:t>statistics were performed using </a:t>
            </a:r>
            <a:r>
              <a:rPr lang="en-US" i="1" dirty="0">
                <a:solidFill>
                  <a:srgbClr val="131413"/>
                </a:solidFill>
                <a:latin typeface="DrynwlAdvTT86d47313"/>
              </a:rPr>
              <a:t>R 3.2.3</a:t>
            </a:r>
            <a:r>
              <a:rPr lang="en-US" dirty="0">
                <a:solidFill>
                  <a:srgbClr val="131413"/>
                </a:solidFill>
                <a:latin typeface="DrynwlAdvTT86d47313"/>
              </a:rPr>
              <a:t> </a:t>
            </a:r>
            <a:r>
              <a:rPr lang="en-US" dirty="0" smtClean="0">
                <a:solidFill>
                  <a:srgbClr val="131413"/>
                </a:solidFill>
                <a:latin typeface="DrynwlAdvTT86d47313"/>
              </a:rPr>
              <a:t>and the </a:t>
            </a:r>
            <a:r>
              <a:rPr lang="en-US" i="1" dirty="0" err="1">
                <a:solidFill>
                  <a:srgbClr val="131413"/>
                </a:solidFill>
                <a:latin typeface="DrynwlAdvTT86d47313"/>
              </a:rPr>
              <a:t>kruskal.test</a:t>
            </a:r>
            <a:r>
              <a:rPr lang="en-US" dirty="0">
                <a:solidFill>
                  <a:srgbClr val="131413"/>
                </a:solidFill>
                <a:latin typeface="DrynwlAdvTT86d47313"/>
              </a:rPr>
              <a:t> function, and </a:t>
            </a:r>
            <a:r>
              <a:rPr lang="en-US" i="1" dirty="0">
                <a:solidFill>
                  <a:srgbClr val="131413"/>
                </a:solidFill>
                <a:latin typeface="DrynwlAdvTT86d47313"/>
              </a:rPr>
              <a:t>ROCR </a:t>
            </a:r>
            <a:r>
              <a:rPr lang="en-US" dirty="0">
                <a:solidFill>
                  <a:srgbClr val="131413"/>
                </a:solidFill>
                <a:latin typeface="DrynwlAdvTT86d47313"/>
              </a:rPr>
              <a:t>library version 1.0-7.</a:t>
            </a:r>
            <a:endParaRPr lang="en-US" dirty="0"/>
          </a:p>
        </p:txBody>
      </p:sp>
    </p:spTree>
    <p:extLst>
      <p:ext uri="{BB962C8B-B14F-4D97-AF65-F5344CB8AC3E}">
        <p14:creationId xmlns:p14="http://schemas.microsoft.com/office/powerpoint/2010/main" val="26088918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83"/>
          <p:cNvSpPr txBox="1">
            <a:spLocks noGrp="1"/>
          </p:cNvSpPr>
          <p:nvPr>
            <p:ph type="body" idx="1"/>
          </p:nvPr>
        </p:nvSpPr>
        <p:spPr>
          <a:xfrm>
            <a:off x="872987" y="1811611"/>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QD is to filter out variants with QD below 2. Why is that?</a:t>
            </a:r>
            <a:endParaRPr/>
          </a:p>
        </p:txBody>
      </p:sp>
      <p:pic>
        <p:nvPicPr>
          <p:cNvPr id="1064" name="Google Shape;1064;p83"/>
          <p:cNvPicPr preferRelativeResize="0"/>
          <p:nvPr/>
        </p:nvPicPr>
        <p:blipFill rotWithShape="1">
          <a:blip r:embed="rId3">
            <a:alphaModFix/>
          </a:blip>
          <a:srcRect/>
          <a:stretch/>
        </p:blipFill>
        <p:spPr>
          <a:xfrm>
            <a:off x="838200" y="2819400"/>
            <a:ext cx="5067300" cy="2590800"/>
          </a:xfrm>
          <a:prstGeom prst="rect">
            <a:avLst/>
          </a:prstGeom>
          <a:noFill/>
          <a:ln>
            <a:noFill/>
          </a:ln>
        </p:spPr>
      </p:pic>
      <p:pic>
        <p:nvPicPr>
          <p:cNvPr id="1065" name="Google Shape;1065;p83"/>
          <p:cNvPicPr preferRelativeResize="0"/>
          <p:nvPr/>
        </p:nvPicPr>
        <p:blipFill rotWithShape="1">
          <a:blip r:embed="rId4">
            <a:alphaModFix/>
          </a:blip>
          <a:srcRect/>
          <a:stretch/>
        </p:blipFill>
        <p:spPr>
          <a:xfrm>
            <a:off x="5905500" y="2584110"/>
            <a:ext cx="5483087" cy="2609850"/>
          </a:xfrm>
          <a:prstGeom prst="rect">
            <a:avLst/>
          </a:prstGeom>
          <a:noFill/>
          <a:ln>
            <a:noFill/>
          </a:ln>
        </p:spPr>
      </p:pic>
      <p:sp>
        <p:nvSpPr>
          <p:cNvPr id="1066" name="Google Shape;1066;p83"/>
          <p:cNvSpPr/>
          <p:nvPr/>
        </p:nvSpPr>
        <p:spPr>
          <a:xfrm>
            <a:off x="1169090" y="6162949"/>
            <a:ext cx="94380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https://gatk.broadinstitute.org/hc/en-us/articles/360035890471-Hard-filtering-germline-short-variants</a:t>
            </a:r>
            <a:endParaRPr/>
          </a:p>
        </p:txBody>
      </p:sp>
      <p:sp>
        <p:nvSpPr>
          <p:cNvPr id="1067" name="Google Shape;1067;p83"/>
          <p:cNvSpPr/>
          <p:nvPr/>
        </p:nvSpPr>
        <p:spPr>
          <a:xfrm>
            <a:off x="1739348" y="4273826"/>
            <a:ext cx="546652" cy="636104"/>
          </a:xfrm>
          <a:prstGeom prst="rect">
            <a:avLst/>
          </a:prstGeom>
          <a:noFill/>
          <a:ln w="9525" cap="flat" cmpd="sng">
            <a:solidFill>
              <a:srgbClr val="C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1068" name="Google Shape;1068;p83"/>
          <p:cNvSpPr/>
          <p:nvPr/>
        </p:nvSpPr>
        <p:spPr>
          <a:xfrm>
            <a:off x="6942482" y="4154556"/>
            <a:ext cx="482048" cy="596347"/>
          </a:xfrm>
          <a:prstGeom prst="rect">
            <a:avLst/>
          </a:prstGeom>
          <a:noFill/>
          <a:ln w="9525" cap="flat" cmpd="sng">
            <a:solidFill>
              <a:srgbClr val="C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1069" name="Google Shape;1069;p83"/>
          <p:cNvSpPr/>
          <p:nvPr/>
        </p:nvSpPr>
        <p:spPr>
          <a:xfrm>
            <a:off x="838200" y="485763"/>
            <a:ext cx="968733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24355D"/>
                </a:solidFill>
                <a:latin typeface="Palatino"/>
                <a:ea typeface="Palatino"/>
                <a:cs typeface="Palatino"/>
                <a:sym typeface="Palatin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QualByDepth (QD)</a:t>
            </a:r>
            <a:r>
              <a:rPr lang="en-US" sz="1800" b="1" u="sng">
                <a:solidFill>
                  <a:srgbClr val="24355D"/>
                </a:solidFill>
                <a:latin typeface="Palatino"/>
                <a:ea typeface="Palatino"/>
                <a:cs typeface="Palatino"/>
                <a:sym typeface="Palatino"/>
              </a:rPr>
              <a:t>: </a:t>
            </a:r>
            <a:r>
              <a:rPr lang="en-US" sz="1800">
                <a:solidFill>
                  <a:schemeClr val="dk1"/>
                </a:solidFill>
                <a:latin typeface="Calibri"/>
                <a:ea typeface="Calibri"/>
                <a:cs typeface="Calibri"/>
                <a:sym typeface="Calibri"/>
              </a:rPr>
              <a:t> variant confidence (from the QUAL field) divided by the unfiltered depth of non-hom-ref samples. This annotation is intended to normalize the variant quality in order to avoid inflation caused when there is deep coverage. For filtering purposes it is better to use QD than either QUAL or DP directly.</a:t>
            </a:r>
            <a:endParaRPr/>
          </a:p>
          <a:p>
            <a:pPr marL="0" marR="0" lvl="0" indent="0" algn="l" rtl="0">
              <a:spcBef>
                <a:spcPts val="0"/>
              </a:spcBef>
              <a:spcAft>
                <a:spcPts val="0"/>
              </a:spcAft>
              <a:buNone/>
            </a:pPr>
            <a:endParaRPr sz="1800" b="0" i="0">
              <a:solidFill>
                <a:srgbClr val="24355D"/>
              </a:solidFill>
              <a:latin typeface="Palatino"/>
              <a:ea typeface="Palatino"/>
              <a:cs typeface="Palatino"/>
              <a:sym typeface="Palatino"/>
            </a:endParaRPr>
          </a:p>
        </p:txBody>
      </p:sp>
      <p:sp>
        <p:nvSpPr>
          <p:cNvPr id="1070" name="Google Shape;1070;p83"/>
          <p:cNvSpPr/>
          <p:nvPr/>
        </p:nvSpPr>
        <p:spPr>
          <a:xfrm>
            <a:off x="1633335" y="5240126"/>
            <a:ext cx="316144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Montserrat"/>
                <a:ea typeface="Montserrat"/>
                <a:cs typeface="Montserrat"/>
                <a:sym typeface="Montserrat"/>
              </a:rPr>
              <a:t>QD values distribution for unfiltered variants</a:t>
            </a:r>
            <a:endParaRPr sz="1200">
              <a:solidFill>
                <a:schemeClr val="dk1"/>
              </a:solidFill>
              <a:latin typeface="Calibri"/>
              <a:ea typeface="Calibri"/>
              <a:cs typeface="Calibri"/>
              <a:sym typeface="Calibri"/>
            </a:endParaRPr>
          </a:p>
        </p:txBody>
      </p:sp>
      <p:sp>
        <p:nvSpPr>
          <p:cNvPr id="1071" name="Google Shape;1071;p83"/>
          <p:cNvSpPr/>
          <p:nvPr/>
        </p:nvSpPr>
        <p:spPr>
          <a:xfrm>
            <a:off x="6392893" y="5193960"/>
            <a:ext cx="43335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Montserrat"/>
                <a:ea typeface="Montserrat"/>
                <a:cs typeface="Montserrat"/>
                <a:sym typeface="Montserrat"/>
              </a:rPr>
              <a:t>QD values for variants that passed VQSR and those that failed VQSR</a:t>
            </a:r>
            <a:endParaRPr sz="12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84"/>
          <p:cNvSpPr/>
          <p:nvPr/>
        </p:nvSpPr>
        <p:spPr>
          <a:xfrm>
            <a:off x="324677" y="455329"/>
            <a:ext cx="1155258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269ABC"/>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FisherStrand (FS)</a:t>
            </a:r>
            <a:endParaRPr sz="1800">
              <a:solidFill>
                <a:srgbClr val="000000"/>
              </a:solidFill>
              <a:latin typeface="Montserrat"/>
              <a:ea typeface="Montserrat"/>
              <a:cs typeface="Montserrat"/>
              <a:sym typeface="Montserrat"/>
            </a:endParaRPr>
          </a:p>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This is the Phred-scaled probability that there is strand bias at the site. Strand Bias tells us whether the alternate allele was seen more or less often on the forward or reverse strand than the reference allele. When there little to no strand bias at the site, the FS value will be close to 0.</a:t>
            </a:r>
            <a:endParaRPr sz="1800" b="0" i="0">
              <a:solidFill>
                <a:srgbClr val="000000"/>
              </a:solidFill>
              <a:latin typeface="Montserrat"/>
              <a:ea typeface="Montserrat"/>
              <a:cs typeface="Montserrat"/>
              <a:sym typeface="Montserrat"/>
            </a:endParaRPr>
          </a:p>
        </p:txBody>
      </p:sp>
      <p:sp>
        <p:nvSpPr>
          <p:cNvPr id="1077" name="Google Shape;1077;p84"/>
          <p:cNvSpPr/>
          <p:nvPr/>
        </p:nvSpPr>
        <p:spPr>
          <a:xfrm>
            <a:off x="394251" y="1739422"/>
            <a:ext cx="1155258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Montserrat"/>
                <a:ea typeface="Montserrat"/>
                <a:cs typeface="Montserrat"/>
                <a:sym typeface="Montserrat"/>
              </a:rPr>
              <a:t>Note:</a:t>
            </a:r>
            <a:r>
              <a:rPr lang="en-US" sz="1800">
                <a:solidFill>
                  <a:srgbClr val="000000"/>
                </a:solidFill>
                <a:latin typeface="Montserrat"/>
                <a:ea typeface="Montserrat"/>
                <a:cs typeface="Montserrat"/>
                <a:sym typeface="Montserrat"/>
              </a:rPr>
              <a:t> SB, SOR and FS are related but not the same! They all measure strand bias (a type of sequencing bias in which one DNA strand is favored over the other, which can result in incorrect evaluation of the amount of evidence observed for one allele vs. the other) in different ways. SB gives the raw counts of reads supporting each allele on the forward and reverse strand. FS is the result of using those counts in a Fisher's Exact Test. SOR is a related annotation that applies a different statistical test (using the SB counts) that is better for high coverage data.</a:t>
            </a:r>
            <a:endParaRPr sz="1800">
              <a:solidFill>
                <a:schemeClr val="dk1"/>
              </a:solidFill>
              <a:latin typeface="Calibri"/>
              <a:ea typeface="Calibri"/>
              <a:cs typeface="Calibri"/>
              <a:sym typeface="Calibri"/>
            </a:endParaRPr>
          </a:p>
        </p:txBody>
      </p:sp>
      <p:sp>
        <p:nvSpPr>
          <p:cNvPr id="1078" name="Google Shape;1078;p84"/>
          <p:cNvSpPr/>
          <p:nvPr/>
        </p:nvSpPr>
        <p:spPr>
          <a:xfrm>
            <a:off x="473764" y="3652487"/>
            <a:ext cx="109761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Our hard filtering recommendations tell us to fail variants with an FS value greater than 60.</a:t>
            </a:r>
            <a:endParaRPr sz="18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85"/>
          <p:cNvSpPr/>
          <p:nvPr/>
        </p:nvSpPr>
        <p:spPr>
          <a:xfrm>
            <a:off x="324677" y="346647"/>
            <a:ext cx="1129416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269ABC"/>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StrandOddsRatio (SOR)</a:t>
            </a:r>
            <a:endParaRPr sz="1800">
              <a:solidFill>
                <a:srgbClr val="000000"/>
              </a:solidFill>
              <a:latin typeface="Montserrat"/>
              <a:ea typeface="Montserrat"/>
              <a:cs typeface="Montserrat"/>
              <a:sym typeface="Montserrat"/>
            </a:endParaRPr>
          </a:p>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This is another way to estimate strand bias using a test similar to the symmetric odds ratio test. SOR was created because FS tends to penalize variants that occur at the ends of exons. Reads at the ends of exons tend to only be covered by reads in one direction and FS gives those variants a bad score. SOR will take into account the ratios of reads that cover both alleles.</a:t>
            </a:r>
            <a:endParaRPr sz="1800" b="0" i="0">
              <a:solidFill>
                <a:srgbClr val="000000"/>
              </a:solidFill>
              <a:latin typeface="Montserrat"/>
              <a:ea typeface="Montserrat"/>
              <a:cs typeface="Montserrat"/>
              <a:sym typeface="Montserrat"/>
            </a:endParaRPr>
          </a:p>
        </p:txBody>
      </p:sp>
      <p:sp>
        <p:nvSpPr>
          <p:cNvPr id="1084" name="Google Shape;1084;p85"/>
          <p:cNvSpPr/>
          <p:nvPr/>
        </p:nvSpPr>
        <p:spPr>
          <a:xfrm>
            <a:off x="324677" y="1982714"/>
            <a:ext cx="107077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 hard filtering recommendation of failing variants with an SOR value greater than 3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6" name="Google Shape;306;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7" name="Google Shape;307;p9" descr="image"/>
          <p:cNvPicPr preferRelativeResize="0"/>
          <p:nvPr/>
        </p:nvPicPr>
        <p:blipFill rotWithShape="1">
          <a:blip r:embed="rId3">
            <a:alphaModFix/>
          </a:blip>
          <a:srcRect/>
          <a:stretch/>
        </p:blipFill>
        <p:spPr>
          <a:xfrm>
            <a:off x="0" y="568325"/>
            <a:ext cx="12192000" cy="5719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86"/>
          <p:cNvSpPr/>
          <p:nvPr/>
        </p:nvSpPr>
        <p:spPr>
          <a:xfrm>
            <a:off x="533399" y="328714"/>
            <a:ext cx="11135139"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269ABC"/>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RMSMappingQuality (MQ)</a:t>
            </a:r>
            <a:endParaRPr sz="1800">
              <a:solidFill>
                <a:srgbClr val="000000"/>
              </a:solidFill>
              <a:latin typeface="Montserrat"/>
              <a:ea typeface="Montserrat"/>
              <a:cs typeface="Montserrat"/>
              <a:sym typeface="Montserrat"/>
            </a:endParaRPr>
          </a:p>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This is the root mean square mapping quality over all the reads at the site. Instead of the average mapping quality of the site, this annotation gives the square root of the average of the squares of the mapping qualities at the site. It is meant to include the standard deviation of the mapping qualities. Including the standard deviation allows us to include the variation in the dataset. A low standard deviation means the values are all close to the mean, whereas a high standard deviation means the values are all far from the mean.</a:t>
            </a:r>
            <a:endParaRPr sz="1800" b="0" i="0">
              <a:solidFill>
                <a:srgbClr val="000000"/>
              </a:solidFill>
              <a:latin typeface="Montserrat"/>
              <a:ea typeface="Montserrat"/>
              <a:cs typeface="Montserrat"/>
              <a:sym typeface="Montserrat"/>
            </a:endParaRPr>
          </a:p>
        </p:txBody>
      </p:sp>
      <p:sp>
        <p:nvSpPr>
          <p:cNvPr id="1090" name="Google Shape;1090;p86"/>
          <p:cNvSpPr/>
          <p:nvPr/>
        </p:nvSpPr>
        <p:spPr>
          <a:xfrm>
            <a:off x="533398" y="2787783"/>
            <a:ext cx="10966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When the mapping qualities are good at a site, the MQ will be around 60.</a:t>
            </a:r>
            <a:endParaRPr sz="18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87"/>
          <p:cNvSpPr/>
          <p:nvPr/>
        </p:nvSpPr>
        <p:spPr>
          <a:xfrm>
            <a:off x="443948" y="288958"/>
            <a:ext cx="11095382"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269ABC"/>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MappingQualityRankSumTest (MQRankSum)</a:t>
            </a:r>
            <a:endParaRPr sz="1800">
              <a:solidFill>
                <a:srgbClr val="000000"/>
              </a:solidFill>
              <a:latin typeface="Montserrat"/>
              <a:ea typeface="Montserrat"/>
              <a:cs typeface="Montserrat"/>
              <a:sym typeface="Montserrat"/>
            </a:endParaRPr>
          </a:p>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This is the u-based z-approximation from the Rank Sum Test for mapping qualities. It compares the mapping qualities of the reads supporting the reference allele and the alternate allele. A positive value means the mapping qualities of the reads supporting the alternate allele are higher than those supporting the reference allele; a negative value indicates the mapping qualities of the reference allele are higher than those supporting the alternate allele. A value close to zero is best and indicates little difference between the mapping qualities.</a:t>
            </a:r>
            <a:endParaRPr sz="1800" b="0" i="0">
              <a:solidFill>
                <a:srgbClr val="000000"/>
              </a:solidFill>
              <a:latin typeface="Montserrat"/>
              <a:ea typeface="Montserrat"/>
              <a:cs typeface="Montserrat"/>
              <a:sym typeface="Montserrat"/>
            </a:endParaRPr>
          </a:p>
        </p:txBody>
      </p:sp>
      <p:sp>
        <p:nvSpPr>
          <p:cNvPr id="1096" name="Google Shape;1096;p87"/>
          <p:cNvSpPr/>
          <p:nvPr/>
        </p:nvSpPr>
        <p:spPr>
          <a:xfrm>
            <a:off x="443948" y="2565773"/>
            <a:ext cx="1080714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Remember, our hard filtering recommendations are meant to be very lenient. </a:t>
            </a:r>
            <a:r>
              <a:rPr lang="en-US" sz="1800">
                <a:solidFill>
                  <a:srgbClr val="548135"/>
                </a:solidFill>
                <a:latin typeface="Montserrat"/>
                <a:ea typeface="Montserrat"/>
                <a:cs typeface="Montserrat"/>
                <a:sym typeface="Montserrat"/>
              </a:rPr>
              <a:t>If you do plot your annotation values </a:t>
            </a:r>
            <a:r>
              <a:rPr lang="en-US" sz="1800">
                <a:solidFill>
                  <a:srgbClr val="000000"/>
                </a:solidFill>
                <a:latin typeface="Montserrat"/>
                <a:ea typeface="Montserrat"/>
                <a:cs typeface="Montserrat"/>
                <a:sym typeface="Montserrat"/>
              </a:rPr>
              <a:t>for your samples and find none of your variants have MQRankSum </a:t>
            </a:r>
            <a:r>
              <a:rPr lang="en-US" sz="1800" u="sng">
                <a:solidFill>
                  <a:srgbClr val="000000"/>
                </a:solidFill>
                <a:latin typeface="Montserrat"/>
                <a:ea typeface="Montserrat"/>
                <a:cs typeface="Montserrat"/>
                <a:sym typeface="Montserrat"/>
              </a:rPr>
              <a:t>less than -12.5</a:t>
            </a:r>
            <a:r>
              <a:rPr lang="en-US" sz="1800">
                <a:solidFill>
                  <a:srgbClr val="000000"/>
                </a:solidFill>
                <a:latin typeface="Montserrat"/>
                <a:ea typeface="Montserrat"/>
                <a:cs typeface="Montserrat"/>
                <a:sym typeface="Montserrat"/>
              </a:rPr>
              <a:t>, you may want to refine your hard filters. </a:t>
            </a:r>
            <a:r>
              <a:rPr lang="en-US" sz="1800">
                <a:solidFill>
                  <a:srgbClr val="548135"/>
                </a:solidFill>
                <a:latin typeface="Calibri"/>
                <a:ea typeface="Calibri"/>
                <a:cs typeface="Calibri"/>
                <a:sym typeface="Calibri"/>
              </a:rPr>
              <a:t>Our recommendations are indeed recommendations that you the scientist will want to refine yourself.</a:t>
            </a:r>
            <a:endParaRPr/>
          </a:p>
        </p:txBody>
      </p:sp>
      <p:sp>
        <p:nvSpPr>
          <p:cNvPr id="1097" name="Google Shape;1097;p87"/>
          <p:cNvSpPr/>
          <p:nvPr/>
        </p:nvSpPr>
        <p:spPr>
          <a:xfrm>
            <a:off x="588065" y="6118687"/>
            <a:ext cx="109512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Montserrat"/>
                <a:ea typeface="Montserrat"/>
                <a:cs typeface="Montserrat"/>
                <a:sym typeface="Montserrat"/>
              </a:rPr>
              <a:t> It is up to you to decide how many false positives you would like to remove from your dataset vs how many true positives you would like to keep and adjust your threshold based on that.</a:t>
            </a:r>
            <a:endParaRPr sz="18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FilterMutectCalls</a:t>
            </a:r>
            <a:br>
              <a:rPr lang="en-US" b="1"/>
            </a:br>
            <a:endParaRPr/>
          </a:p>
        </p:txBody>
      </p:sp>
      <p:graphicFrame>
        <p:nvGraphicFramePr>
          <p:cNvPr id="1103" name="Google Shape;1103;p88"/>
          <p:cNvGraphicFramePr/>
          <p:nvPr/>
        </p:nvGraphicFramePr>
        <p:xfrm>
          <a:off x="969516" y="1274096"/>
          <a:ext cx="10167900" cy="1350225"/>
        </p:xfrm>
        <a:graphic>
          <a:graphicData uri="http://schemas.openxmlformats.org/drawingml/2006/table">
            <a:tbl>
              <a:tblPr>
                <a:noFill/>
                <a:tableStyleId>{BC7F0992-1EBF-4C87-9F23-914E36E90175}</a:tableStyleId>
              </a:tblPr>
              <a:tblGrid>
                <a:gridCol w="3389300">
                  <a:extLst>
                    <a:ext uri="{9D8B030D-6E8A-4147-A177-3AD203B41FA5}">
                      <a16:colId xmlns:a16="http://schemas.microsoft.com/office/drawing/2014/main" val="20000"/>
                    </a:ext>
                  </a:extLst>
                </a:gridCol>
                <a:gridCol w="3389300">
                  <a:extLst>
                    <a:ext uri="{9D8B030D-6E8A-4147-A177-3AD203B41FA5}">
                      <a16:colId xmlns:a16="http://schemas.microsoft.com/office/drawing/2014/main" val="20001"/>
                    </a:ext>
                  </a:extLst>
                </a:gridCol>
                <a:gridCol w="3389300">
                  <a:extLst>
                    <a:ext uri="{9D8B030D-6E8A-4147-A177-3AD203B41FA5}">
                      <a16:colId xmlns:a16="http://schemas.microsoft.com/office/drawing/2014/main" val="20002"/>
                    </a:ext>
                  </a:extLst>
                </a:gridCol>
              </a:tblGrid>
              <a:tr h="1350225">
                <a:tc>
                  <a:txBody>
                    <a:bodyPr/>
                    <a:lstStyle/>
                    <a:p>
                      <a:pPr marL="0" marR="0" lvl="0" indent="0" algn="l" rtl="0">
                        <a:spcBef>
                          <a:spcPts val="0"/>
                        </a:spcBef>
                        <a:spcAft>
                          <a:spcPts val="0"/>
                        </a:spcAft>
                        <a:buNone/>
                      </a:pPr>
                      <a:r>
                        <a:rPr lang="en-US" sz="1800" u="sng" strike="noStrike" cap="none">
                          <a:solidFill>
                            <a:srgbClr val="269AB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--autosomal-coverage</a:t>
                      </a:r>
                      <a:r>
                        <a:rPr lang="en-US" sz="1800" u="none" strike="noStrike" cap="none"/>
                        <a:t/>
                      </a:r>
                      <a:br>
                        <a:rPr lang="en-US" sz="1800" u="none" strike="noStrike" cap="none"/>
                      </a:br>
                      <a:endParaRPr sz="1800"/>
                    </a:p>
                  </a:txBody>
                  <a:tcPr marL="114300" marR="114300" marT="57150" marB="57150"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a:t>0.0</a:t>
                      </a:r>
                      <a:endParaRPr/>
                    </a:p>
                  </a:txBody>
                  <a:tcPr marL="114300" marR="114300" marT="57150" marB="57150"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a:t>Median autosomal coverage for filtering potential polymporphic NuMTs when calling on mitochondria.</a:t>
                      </a:r>
                      <a:endParaRPr/>
                    </a:p>
                  </a:txBody>
                  <a:tcPr marL="114300" marR="114300" marT="57150" marB="57150"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1104" name="Google Shape;1104;p88"/>
          <p:cNvPicPr preferRelativeResize="0"/>
          <p:nvPr/>
        </p:nvPicPr>
        <p:blipFill rotWithShape="1">
          <a:blip r:embed="rId4">
            <a:alphaModFix/>
          </a:blip>
          <a:srcRect/>
          <a:stretch/>
        </p:blipFill>
        <p:spPr>
          <a:xfrm>
            <a:off x="969516" y="2831354"/>
            <a:ext cx="8946343" cy="3487150"/>
          </a:xfrm>
          <a:prstGeom prst="rect">
            <a:avLst/>
          </a:prstGeom>
          <a:noFill/>
          <a:ln>
            <a:noFill/>
          </a:ln>
        </p:spPr>
      </p:pic>
      <p:sp>
        <p:nvSpPr>
          <p:cNvPr id="1105" name="Google Shape;1105;p88"/>
          <p:cNvSpPr/>
          <p:nvPr/>
        </p:nvSpPr>
        <p:spPr>
          <a:xfrm>
            <a:off x="1210056" y="6421820"/>
            <a:ext cx="105948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https://github.com/broadinstitute/gatk/blob/master/docs/mutect/mutect.pdf</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FilterMutectCalls</a:t>
            </a:r>
            <a:br>
              <a:rPr lang="en-US" b="1"/>
            </a:br>
            <a:endParaRPr/>
          </a:p>
        </p:txBody>
      </p:sp>
      <p:pic>
        <p:nvPicPr>
          <p:cNvPr id="1111" name="Google Shape;1111;p89"/>
          <p:cNvPicPr preferRelativeResize="0"/>
          <p:nvPr/>
        </p:nvPicPr>
        <p:blipFill rotWithShape="1">
          <a:blip r:embed="rId3">
            <a:alphaModFix/>
          </a:blip>
          <a:srcRect/>
          <a:stretch/>
        </p:blipFill>
        <p:spPr>
          <a:xfrm>
            <a:off x="838200" y="1898847"/>
            <a:ext cx="8946343" cy="3487150"/>
          </a:xfrm>
          <a:prstGeom prst="rect">
            <a:avLst/>
          </a:prstGeom>
          <a:noFill/>
          <a:ln>
            <a:noFill/>
          </a:ln>
        </p:spPr>
      </p:pic>
      <p:sp>
        <p:nvSpPr>
          <p:cNvPr id="1112" name="Google Shape;1112;p89"/>
          <p:cNvSpPr/>
          <p:nvPr/>
        </p:nvSpPr>
        <p:spPr>
          <a:xfrm>
            <a:off x="992772" y="5516473"/>
            <a:ext cx="105948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https://github.com/broadinstitute/gatk/blob/master/docs/mutect/mutect.pdf</a:t>
            </a:r>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UPDATE </a:t>
            </a:r>
            <a:endParaRPr/>
          </a:p>
        </p:txBody>
      </p:sp>
      <p:sp>
        <p:nvSpPr>
          <p:cNvPr id="1119" name="Google Shape;1119;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https://gatk.broadinstitute.org/hc/en-us/articles/360035531132--How-to-Call-somatic-mutations-using-GATK4-Mutect2</a:t>
            </a:r>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3690</Words>
  <Application>Microsoft Office PowerPoint</Application>
  <PresentationFormat>Widescreen</PresentationFormat>
  <Paragraphs>581</Paragraphs>
  <Slides>94</Slides>
  <Notes>84</Notes>
  <HiddenSlides>11</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94</vt:i4>
      </vt:variant>
    </vt:vector>
  </HeadingPairs>
  <TitlesOfParts>
    <vt:vector size="102" baseType="lpstr">
      <vt:lpstr>Source Code Pro</vt:lpstr>
      <vt:lpstr>Consolas</vt:lpstr>
      <vt:lpstr>Montserrat</vt:lpstr>
      <vt:lpstr>Palatino</vt:lpstr>
      <vt:lpstr>Arial</vt:lpstr>
      <vt:lpstr>Calibri</vt:lpstr>
      <vt:lpstr>DrynwlAdvTT86d47313</vt:lpstr>
      <vt:lpstr>Tema do Office</vt:lpstr>
      <vt:lpstr>PIPEMB, an integrated workflow for a short genomic variant discovery</vt:lpstr>
      <vt:lpstr>Summary</vt:lpstr>
      <vt:lpstr>GATK 3. Best Practices</vt:lpstr>
      <vt:lpstr>PIPEMB workflow. Main conceptual model.</vt:lpstr>
      <vt:lpstr>PIPEMB workflow. Main conceptual model.</vt:lpstr>
      <vt:lpstr>PIPEMB workflow. Main conceptual model.</vt:lpstr>
      <vt:lpstr>PIPE-MB (GATK V3). Implementation.</vt:lpstr>
      <vt:lpstr>Apresentação do PowerPoint</vt:lpstr>
      <vt:lpstr>Apresentação do PowerPoint</vt:lpstr>
      <vt:lpstr>Apresentação do PowerPoint</vt:lpstr>
      <vt:lpstr>Main motivation</vt:lpstr>
      <vt:lpstr>Workflow Description Language (WDL)</vt:lpstr>
      <vt:lpstr>Cromwell + WDL</vt:lpstr>
      <vt:lpstr>Summary</vt:lpstr>
      <vt:lpstr>PIPEMB workflow main conceptual model</vt:lpstr>
      <vt:lpstr>Main steps for Germline Single-Sample Data</vt:lpstr>
      <vt:lpstr>PIPEMB workflow main conceptual model</vt:lpstr>
      <vt:lpstr>Main steps for Germline Cohort Data</vt:lpstr>
      <vt:lpstr>PIPEMB workflow main conceptual model</vt:lpstr>
      <vt:lpstr>Apresentação do PowerPoint</vt:lpstr>
      <vt:lpstr>Available implementations (GATK workflows) </vt:lpstr>
      <vt:lpstr>Available implementations (gatk workflows) </vt:lpstr>
      <vt:lpstr>PIPEMB-WDL. Main implementation components and execution flow. </vt:lpstr>
      <vt:lpstr>PIPEMB-WDL. Main implementation components and execution flow. </vt:lpstr>
      <vt:lpstr>PIPEMB workflow main conceptual model</vt:lpstr>
      <vt:lpstr>Workflow. Funcionalidades (nivel 1)</vt:lpstr>
      <vt:lpstr>Workflow. Functionalities (level 1)</vt:lpstr>
      <vt:lpstr>Workflow. Functionalities (level 2)</vt:lpstr>
      <vt:lpstr>Workflow. Functionalities</vt:lpstr>
      <vt:lpstr>Workflow. Functionalities</vt:lpstr>
      <vt:lpstr>Workflow. Functionalities</vt:lpstr>
      <vt:lpstr>Workflow. Functionalities</vt:lpstr>
      <vt:lpstr>Workflow. Functionalities</vt:lpstr>
      <vt:lpstr>Workflow. Functionalities</vt:lpstr>
      <vt:lpstr>Workflow. Functionalities</vt:lpstr>
      <vt:lpstr>Filtering</vt:lpstr>
      <vt:lpstr>Hard Filtering Parameters</vt:lpstr>
      <vt:lpstr>Workflow. Functionalities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Challenges</vt:lpstr>
      <vt:lpstr>Summary</vt:lpstr>
      <vt:lpstr>Execution</vt:lpstr>
      <vt:lpstr>Execution</vt:lpstr>
      <vt:lpstr>Common flows executed </vt:lpstr>
      <vt:lpstr>pr1g0jn0s0pn0f0v0</vt:lpstr>
      <vt:lpstr>pr1g0jn0s0pn0f0v0</vt:lpstr>
      <vt:lpstr>pr1g1_SM_Fl_jn0s0pn0f1v1</vt:lpstr>
      <vt:lpstr>pr1g1_SM_Fl_jn0s0pn0f1v1</vt:lpstr>
      <vt:lpstr>pr0g0jn0s1f1v1</vt:lpstr>
      <vt:lpstr>pr0g0jn0s1f1v1</vt:lpstr>
      <vt:lpstr>pr0g0jn0s0pn0f0v1</vt:lpstr>
      <vt:lpstr>pr0g0jn0s0pn0f1v1</vt:lpstr>
      <vt:lpstr>Execution</vt:lpstr>
      <vt:lpstr>PIPEMB, an integrated workflow for a short genomic variant discovery</vt:lpstr>
      <vt:lpstr>PIPEMB-WDL FILTERS</vt:lpstr>
      <vt:lpstr>Apresentação do PowerPoint</vt:lpstr>
      <vt:lpstr>Hard filtering vs VQSR</vt:lpstr>
      <vt:lpstr>Links relacionados</vt:lpstr>
      <vt:lpstr>Apresentação do PowerPoint</vt:lpstr>
      <vt:lpstr>Apresentação do PowerPoint</vt:lpstr>
      <vt:lpstr>Apresentação do PowerPoint</vt:lpstr>
      <vt:lpstr>Variant-Quality-Score-Recalibration-VQSR-</vt:lpstr>
      <vt:lpstr>CNNScoreVariants</vt:lpstr>
      <vt:lpstr>Texto do Relatorio/2021</vt:lpstr>
      <vt:lpstr>Issues (Estudo Nano (Carol))</vt:lpstr>
      <vt:lpstr>Germline</vt:lpstr>
      <vt:lpstr>Apresentação do PowerPoint</vt:lpstr>
      <vt:lpstr>Proposta para FilterVariantTranches : </vt:lpstr>
      <vt:lpstr>FilterVariantTranches. Gerenciamento do erro.</vt:lpstr>
      <vt:lpstr>Apresentação do PowerPoint</vt:lpstr>
      <vt:lpstr>FilterVariantTranches. Resources. </vt:lpstr>
      <vt:lpstr>hardFiltering</vt:lpstr>
      <vt:lpstr>Entendendo melhor os filtros</vt:lpstr>
      <vt:lpstr>Hard Filtering Parameters</vt:lpstr>
      <vt:lpstr>Filters for the variant calling</vt:lpstr>
      <vt:lpstr>Apresentação do PowerPoint</vt:lpstr>
      <vt:lpstr>Extra filters </vt:lpstr>
      <vt:lpstr>Apresentação do PowerPoint</vt:lpstr>
      <vt:lpstr>Apresentação do PowerPoint</vt:lpstr>
      <vt:lpstr>Apresentação do PowerPoint</vt:lpstr>
      <vt:lpstr>Apresentação do PowerPoint</vt:lpstr>
      <vt:lpstr>Apresentação do PowerPoint</vt:lpstr>
      <vt:lpstr>FilterMutectCalls </vt:lpstr>
      <vt:lpstr>FilterMutectCalls </vt:lpstr>
      <vt:lpstr>UPDATE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PIPEMB, an integrated workflow for a short genomic variant discovery</dc:title>
  <dc:creator>Elvismary Molina de Armas</dc:creator>
  <cp:lastModifiedBy>Elvismary Molina de Armas</cp:lastModifiedBy>
  <cp:revision>28</cp:revision>
  <dcterms:created xsi:type="dcterms:W3CDTF">2021-08-11T13:28:30Z</dcterms:created>
  <dcterms:modified xsi:type="dcterms:W3CDTF">2023-04-18T01:04:02Z</dcterms:modified>
</cp:coreProperties>
</file>